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1" r:id="rId3"/>
    <p:sldId id="285" r:id="rId4"/>
    <p:sldId id="287" r:id="rId5"/>
    <p:sldId id="286" r:id="rId6"/>
    <p:sldId id="288" r:id="rId7"/>
    <p:sldId id="290" r:id="rId8"/>
    <p:sldId id="29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82" d="100"/>
          <a:sy n="82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7887-2624-40D2-8314-926B7CBBFF22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1CCE-84CE-4F25-9277-CFBE7CF24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271D-F2A7-495C-A844-B8D4A0E68612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C79D-6768-46CD-8223-981547EC4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60E-C53A-467F-B10A-C999A7B42993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EA87-D807-4E9A-998F-82C9C1A12824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0385-C7A1-4ED3-8AAE-D5034D14075D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1533-B134-481B-80E7-A8A8CFDA97C3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11A-A693-4A72-90C7-8DA5B747E67C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E69-7766-4E6E-A9B3-45306BCFAFFB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060-E052-4612-B6DC-75FDECBE90B1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D660-F168-4F72-B39E-FC023298A1FF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C484-BD7B-43C4-9085-9DB8D2D751E3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9DCF-EC8D-41DB-BB90-0986F014BB19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65A6-533D-457F-9E8C-21210D107A48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63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EFBB-0B99-4BCC-969D-F6E612C0603C}" type="datetime1">
              <a:rPr lang="el-GR" smtClean="0"/>
              <a:pPr/>
              <a:t>18/10/2024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korobili@hot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1C0E5CD-FFCA-67CF-97F4-D970F6F7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224" y="620688"/>
            <a:ext cx="6019032" cy="5655871"/>
          </a:xfrm>
          <a:noFill/>
          <a:effectLst/>
        </p:spPr>
        <p:txBody>
          <a:bodyPr>
            <a:normAutofit/>
          </a:bodyPr>
          <a:lstStyle/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Αριστοτέλους, </a:t>
            </a:r>
            <a:r>
              <a:rPr lang="el-GR" sz="2800" b="1" i="1" dirty="0" smtClean="0">
                <a:cs typeface="Times New Roman" pitchFamily="18" charset="0"/>
              </a:rPr>
              <a:t>Πολιτικὰ</a:t>
            </a:r>
            <a:endParaRPr lang="el-GR" sz="2800" i="1" dirty="0" smtClean="0"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l-GR" sz="1600" kern="0" dirty="0" smtClean="0">
                <a:cs typeface="Times New Roman" pitchFamily="18" charset="0"/>
              </a:rPr>
              <a:t>(</a:t>
            </a:r>
            <a:r>
              <a:rPr lang="el-GR" sz="1600" dirty="0" smtClean="0"/>
              <a:t>ΦΣ-ΦΓ 701</a:t>
            </a:r>
            <a:r>
              <a:rPr lang="el-GR" sz="1600" kern="0" dirty="0" smtClean="0">
                <a:cs typeface="Times New Roman" pitchFamily="18" charset="0"/>
              </a:rPr>
              <a:t>)</a:t>
            </a:r>
            <a:endParaRPr lang="de-DE" sz="1600" kern="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de-DE" sz="2300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Γιούλη Κορομπίλη</a:t>
            </a:r>
          </a:p>
          <a:p>
            <a:pPr algn="ctr"/>
            <a:r>
              <a:rPr lang="en-GB" sz="2300" b="1" dirty="0" smtClean="0">
                <a:cs typeface="Times New Roman" pitchFamily="18" charset="0"/>
              </a:rPr>
              <a:t>PhD, Humboldt (</a:t>
            </a:r>
            <a:r>
              <a:rPr lang="el-GR" sz="2300" b="1" dirty="0" smtClean="0">
                <a:cs typeface="Times New Roman" pitchFamily="18" charset="0"/>
              </a:rPr>
              <a:t>Βερολίνο</a:t>
            </a:r>
            <a:r>
              <a:rPr lang="en-GB" sz="2300" b="1" dirty="0" smtClean="0">
                <a:cs typeface="Times New Roman" pitchFamily="18" charset="0"/>
              </a:rPr>
              <a:t>)</a:t>
            </a:r>
            <a:r>
              <a:rPr lang="el-GR" sz="2300" b="1" dirty="0" smtClean="0">
                <a:cs typeface="Times New Roman" pitchFamily="18" charset="0"/>
              </a:rPr>
              <a:t> </a:t>
            </a:r>
            <a:endParaRPr lang="de-DE" sz="2300" b="1" dirty="0" smtClean="0">
              <a:cs typeface="Times New Roman" pitchFamily="18" charset="0"/>
            </a:endParaRPr>
          </a:p>
          <a:p>
            <a:pPr algn="ctr"/>
            <a:r>
              <a:rPr lang="de-DE" sz="2000" dirty="0" smtClean="0">
                <a:cs typeface="Times New Roman" pitchFamily="18" charset="0"/>
                <a:hlinkClick r:id="rId2"/>
              </a:rPr>
              <a:t>gkorobili@hotmail.com</a:t>
            </a:r>
            <a:endParaRPr lang="el-GR" sz="2000" dirty="0" smtClean="0">
              <a:cs typeface="Times New Roman" pitchFamily="18" charset="0"/>
            </a:endParaRPr>
          </a:p>
          <a:p>
            <a:pPr algn="ctr"/>
            <a:r>
              <a:rPr lang="el-GR" dirty="0" smtClean="0"/>
              <a:t>Συναντήσεις για απορίες / εργασίες / συνεργασία:</a:t>
            </a:r>
          </a:p>
          <a:p>
            <a:pPr algn="ctr"/>
            <a:r>
              <a:rPr lang="el-GR" dirty="0" smtClean="0"/>
              <a:t>Παρασκευές και κατόπιν ηλεκτρονικής συνεννόησης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021288"/>
            <a:ext cx="1855490" cy="4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4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566738"/>
          </a:xfrm>
        </p:spPr>
        <p:txBody>
          <a:bodyPr>
            <a:noAutofit/>
          </a:bodyPr>
          <a:lstStyle/>
          <a:p>
            <a:r>
              <a:rPr lang="el-GR" sz="2800" i="1" dirty="0" smtClean="0"/>
              <a:t>Πολιτικά</a:t>
            </a:r>
            <a:r>
              <a:rPr lang="el-GR" sz="2800" dirty="0" smtClean="0"/>
              <a:t> Ι: Περιγραφή Θεματικής Ενότητας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8424936" cy="475942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Η </a:t>
            </a:r>
            <a:r>
              <a:rPr lang="el-GR" sz="2800" i="1" dirty="0" smtClean="0"/>
              <a:t>πόλις</a:t>
            </a:r>
            <a:r>
              <a:rPr lang="el-GR" sz="2800" dirty="0" smtClean="0"/>
              <a:t> ως κοινωνία και η σπουδαιότητά της.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Είδη εξουσίας.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Οι έννοιες </a:t>
            </a:r>
            <a:r>
              <a:rPr lang="el-GR" sz="2800" i="1" dirty="0" smtClean="0"/>
              <a:t>φύσει ἄρχων</a:t>
            </a:r>
            <a:r>
              <a:rPr lang="el-GR" sz="2800" dirty="0" smtClean="0"/>
              <a:t> και </a:t>
            </a:r>
            <a:r>
              <a:rPr lang="el-GR" sz="2800" i="1" dirty="0" smtClean="0"/>
              <a:t>φύσει ἀρχόμενος</a:t>
            </a:r>
            <a:r>
              <a:rPr lang="el-GR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Ορισμός και περιγραφή του αρχαϊκού </a:t>
            </a:r>
            <a:r>
              <a:rPr lang="el-GR" sz="2800" i="1" dirty="0" smtClean="0"/>
              <a:t>οἴκου</a:t>
            </a:r>
            <a:r>
              <a:rPr lang="el-GR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 ύπαρξη της </a:t>
            </a:r>
            <a:r>
              <a:rPr lang="el-GR" sz="2800" i="1" dirty="0" smtClean="0"/>
              <a:t>πόλεως</a:t>
            </a:r>
            <a:r>
              <a:rPr lang="el-GR" sz="2800" dirty="0" smtClean="0"/>
              <a:t> </a:t>
            </a:r>
            <a:r>
              <a:rPr lang="el-GR" sz="2800" i="1" dirty="0" smtClean="0"/>
              <a:t>φύσει</a:t>
            </a:r>
            <a:r>
              <a:rPr lang="el-GR" sz="2800" dirty="0" smtClean="0"/>
              <a:t> και η </a:t>
            </a:r>
            <a:r>
              <a:rPr lang="el-GR" sz="2800" i="1" dirty="0" smtClean="0"/>
              <a:t>αὐτάρκεια</a:t>
            </a:r>
            <a:r>
              <a:rPr lang="el-GR" sz="2800" dirty="0" smtClean="0"/>
              <a:t> ως στόχος της.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 σχέση </a:t>
            </a:r>
            <a:r>
              <a:rPr lang="el-GR" sz="2800" i="1" dirty="0" smtClean="0"/>
              <a:t>πόλεως</a:t>
            </a:r>
            <a:r>
              <a:rPr lang="el-GR" sz="2800" dirty="0" smtClean="0"/>
              <a:t> και πολίτη ως όλου και μέρους.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Ο άνθρωπος ως </a:t>
            </a:r>
            <a:r>
              <a:rPr lang="el-GR" sz="2800" i="1" dirty="0" smtClean="0"/>
              <a:t>ζῷον πολιτικὸν φύσει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l-GR" sz="2800" dirty="0" smtClean="0"/>
              <a:t> 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566738"/>
          </a:xfrm>
        </p:spPr>
        <p:txBody>
          <a:bodyPr>
            <a:noAutofit/>
          </a:bodyPr>
          <a:lstStyle/>
          <a:p>
            <a:r>
              <a:rPr lang="el-GR" sz="2800" i="1" dirty="0" smtClean="0"/>
              <a:t>Πολιτικά</a:t>
            </a:r>
            <a:r>
              <a:rPr lang="el-GR" sz="2800" dirty="0" smtClean="0"/>
              <a:t> Ι: Περιγραφή Θεματικής Ενότητας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8424936" cy="475942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Ορισμός της </a:t>
            </a:r>
            <a:r>
              <a:rPr lang="el-GR" sz="2400" i="1" dirty="0" smtClean="0"/>
              <a:t>οἰκονομίας</a:t>
            </a:r>
            <a:r>
              <a:rPr lang="el-GR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Οι έννοιες </a:t>
            </a:r>
            <a:r>
              <a:rPr lang="el-GR" sz="2400" i="1" dirty="0" smtClean="0"/>
              <a:t>φύσει ἄρχων</a:t>
            </a:r>
            <a:r>
              <a:rPr lang="el-GR" sz="2400" dirty="0" smtClean="0"/>
              <a:t> και </a:t>
            </a:r>
            <a:r>
              <a:rPr lang="el-GR" sz="2400" i="1" dirty="0" smtClean="0"/>
              <a:t>φύσει ἀρχόμενος</a:t>
            </a:r>
            <a:r>
              <a:rPr lang="el-GR" sz="2400" dirty="0" smtClean="0"/>
              <a:t> στις συζυγίες κύριος-δούλος και σύζυγος/πατέρας-σύζυγος/τέκνα.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Ο δούλος ως </a:t>
            </a:r>
            <a:r>
              <a:rPr lang="el-GR" sz="2400" i="1" dirty="0" smtClean="0"/>
              <a:t>κτῆμα ἔμψυχον</a:t>
            </a:r>
            <a:r>
              <a:rPr lang="el-GR" sz="2400" dirty="0" smtClean="0"/>
              <a:t> αλλά και </a:t>
            </a:r>
            <a:r>
              <a:rPr lang="el-GR" sz="2400" i="1" dirty="0" smtClean="0"/>
              <a:t>ὄργανον</a:t>
            </a:r>
            <a:r>
              <a:rPr lang="el-GR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σημασία της ανάγκης και του συμφέροντος.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περίπτωση της εξουσίας της ψυχής επί του σώματος.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Διαφορά δεσποτικής και πολιτικής εξουσίας.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έννοια της επιστήμης των δεσποτών και της επιστήμης των δούλων.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χρήση της αναλογίας στα </a:t>
            </a:r>
            <a:r>
              <a:rPr lang="el-GR" sz="2400" i="1" dirty="0" smtClean="0"/>
              <a:t>Πολιτικά</a:t>
            </a:r>
            <a:r>
              <a:rPr lang="el-GR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φορμουλαϊκή φράση «ἡ φύσις βούλεται».</a:t>
            </a:r>
            <a:endParaRPr lang="en-US" sz="2400" dirty="0" smtClean="0"/>
          </a:p>
          <a:p>
            <a:r>
              <a:rPr lang="el-GR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566738"/>
          </a:xfrm>
        </p:spPr>
        <p:txBody>
          <a:bodyPr>
            <a:noAutofit/>
          </a:bodyPr>
          <a:lstStyle/>
          <a:p>
            <a:r>
              <a:rPr lang="el-GR" sz="2800" i="1" dirty="0" smtClean="0"/>
              <a:t>Πολιτικά</a:t>
            </a:r>
            <a:r>
              <a:rPr lang="el-GR" sz="2800" dirty="0" smtClean="0"/>
              <a:t> Ι: Περιγραφή Θεματικής Ενότητας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8424936" cy="5400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500" dirty="0" smtClean="0"/>
              <a:t> Περιεχόμενο και σχέση </a:t>
            </a:r>
            <a:r>
              <a:rPr lang="el-GR" sz="2500" i="1" dirty="0" smtClean="0"/>
              <a:t>οἰκονομικῆς</a:t>
            </a:r>
            <a:r>
              <a:rPr lang="el-GR" sz="2500" dirty="0" smtClean="0"/>
              <a:t> και </a:t>
            </a:r>
            <a:r>
              <a:rPr lang="el-GR" sz="2500" i="1" dirty="0" smtClean="0"/>
              <a:t>χρηματιστικής</a:t>
            </a:r>
            <a:r>
              <a:rPr lang="el-GR" sz="2500" dirty="0" smtClean="0"/>
              <a:t> επιστήμης.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Η έννοια του </a:t>
            </a:r>
            <a:r>
              <a:rPr lang="el-GR" sz="2500" i="1" dirty="0" smtClean="0"/>
              <a:t>βίου</a:t>
            </a:r>
            <a:r>
              <a:rPr lang="el-GR" sz="2500" dirty="0" smtClean="0"/>
              <a:t> και οι διαιρέσεις του.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Η μέθοδος της </a:t>
            </a:r>
            <a:r>
              <a:rPr lang="el-GR" sz="2500" i="1" dirty="0" smtClean="0"/>
              <a:t>διαιρέσεως</a:t>
            </a:r>
            <a:r>
              <a:rPr lang="el-GR" sz="25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Το «</a:t>
            </a:r>
            <a:r>
              <a:rPr lang="el-GR" sz="2500" i="1" dirty="0" smtClean="0"/>
              <a:t>πλουτεῖν τοῖς φιλοσόφοις</a:t>
            </a:r>
            <a:r>
              <a:rPr lang="el-GR" sz="2500" dirty="0" smtClean="0"/>
              <a:t>» και η περίπτωση του Θαλή.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Η χρήση παραδειγμάτων από τη βιολογία και την ιατρική στα </a:t>
            </a:r>
            <a:r>
              <a:rPr lang="el-GR" sz="2500" i="1" dirty="0" smtClean="0"/>
              <a:t>Πολιτικά</a:t>
            </a:r>
            <a:r>
              <a:rPr lang="el-GR" sz="25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Η χρήση της αξιωματικής </a:t>
            </a:r>
            <a:r>
              <a:rPr lang="el-GR" sz="2500" i="1" dirty="0" smtClean="0"/>
              <a:t>ἀρχῆς</a:t>
            </a:r>
            <a:r>
              <a:rPr lang="el-GR" sz="2500" dirty="0" smtClean="0"/>
              <a:t> «</a:t>
            </a:r>
            <a:r>
              <a:rPr lang="el-GR" sz="2500" i="1" dirty="0" smtClean="0"/>
              <a:t>φύσις οὐδὲ ποιεῖ μάτην</a:t>
            </a:r>
            <a:r>
              <a:rPr lang="el-GR" sz="2500" dirty="0" smtClean="0"/>
              <a:t>». 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Ο άνθρωπος ως το κορυφαίο </a:t>
            </a:r>
            <a:r>
              <a:rPr lang="el-GR" sz="2500" i="1" dirty="0" smtClean="0"/>
              <a:t>ἔμψυχον</a:t>
            </a:r>
            <a:r>
              <a:rPr lang="el-GR" sz="2500" dirty="0" smtClean="0"/>
              <a:t> στην κλίμακα της φύσης.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/>
              <a:t> Η θεωρία και η εμπειρική παρατήρηση ως αλληλοσυμπλη- ρούμενες πτυχές της αριστοτελικής επιστημονικής προσέγγισης.</a:t>
            </a:r>
            <a:endParaRPr lang="en-US" sz="2500" dirty="0" smtClean="0"/>
          </a:p>
          <a:p>
            <a:r>
              <a:rPr lang="el-GR" sz="2800" dirty="0" smtClean="0"/>
              <a:t> 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566738"/>
          </a:xfrm>
        </p:spPr>
        <p:txBody>
          <a:bodyPr>
            <a:noAutofit/>
          </a:bodyPr>
          <a:lstStyle/>
          <a:p>
            <a:r>
              <a:rPr lang="el-GR" sz="2800" i="1" dirty="0" smtClean="0"/>
              <a:t>Πολιτικά</a:t>
            </a:r>
            <a:r>
              <a:rPr lang="el-GR" sz="2800" dirty="0" smtClean="0"/>
              <a:t> Ι: Περιγραφή Θεματικής Ενότητας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8424936" cy="475942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 Αντικείμενο της </a:t>
            </a:r>
            <a:r>
              <a:rPr lang="el-GR" sz="2800" i="1" dirty="0" smtClean="0"/>
              <a:t>οἰκονομίας</a:t>
            </a:r>
            <a:r>
              <a:rPr lang="el-GR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Διερεύνηση περί της αρετής του δούλου και του δεσπότη, της συζύγου και των τέκνων.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Η διάκριση της ψυχής σε μέρη. 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486400" cy="566738"/>
          </a:xfrm>
        </p:spPr>
        <p:txBody>
          <a:bodyPr/>
          <a:lstStyle/>
          <a:p>
            <a:r>
              <a:rPr lang="el-GR" i="1" dirty="0" smtClean="0"/>
              <a:t>Πολιτικά</a:t>
            </a:r>
            <a:r>
              <a:rPr lang="el-GR" dirty="0" smtClean="0"/>
              <a:t> Ι 1 1252</a:t>
            </a:r>
            <a:r>
              <a:rPr lang="en-GB" dirty="0" smtClean="0"/>
              <a:t>a</a:t>
            </a:r>
            <a:r>
              <a:rPr lang="el-GR" dirty="0" smtClean="0"/>
              <a:t>1 κ. εξής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836712"/>
            <a:ext cx="8208912" cy="5839544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000" dirty="0" smtClean="0"/>
              <a:t> Ἐπειδὴ πᾶσαν πόλιν ὁρῶμεν κοινωνίαν τινὰ </a:t>
            </a:r>
            <a:r>
              <a:rPr lang="el-GR" sz="3000" dirty="0" smtClean="0"/>
              <a:t>οὖσαν</a:t>
            </a:r>
            <a:r>
              <a:rPr lang="el-GR" sz="3200" dirty="0" smtClean="0"/>
              <a:t> καὶ </a:t>
            </a:r>
            <a:r>
              <a:rPr lang="el-GR" sz="3200" dirty="0" smtClean="0"/>
              <a:t>πᾶσαν</a:t>
            </a:r>
            <a:r>
              <a:rPr lang="el-GR" sz="3200" dirty="0" smtClean="0"/>
              <a:t> κοινωνίαν ἀγαθοῦ τινος ἕνεκεν </a:t>
            </a:r>
            <a:endParaRPr lang="en-GB" sz="3200" dirty="0" smtClean="0"/>
          </a:p>
          <a:p>
            <a:r>
              <a:rPr lang="el-GR" sz="3200" dirty="0" smtClean="0"/>
              <a:t>συνεστηκυῖαν</a:t>
            </a:r>
            <a:r>
              <a:rPr lang="el-GR" sz="3200" dirty="0" smtClean="0"/>
              <a:t> (τοῦ γὰρ </a:t>
            </a:r>
            <a:r>
              <a:rPr lang="el-GR" sz="3200" dirty="0" smtClean="0"/>
              <a:t>εἶναι</a:t>
            </a:r>
            <a:r>
              <a:rPr lang="el-GR" sz="3200" dirty="0" smtClean="0"/>
              <a:t> δοκοῦντος ἀγαθοῦ χάριν πάντα πράττουσι πάντες), </a:t>
            </a:r>
            <a:endParaRPr lang="en-GB" sz="3200" dirty="0" smtClean="0"/>
          </a:p>
          <a:p>
            <a:r>
              <a:rPr lang="el-GR" sz="3200" dirty="0" smtClean="0"/>
              <a:t>δῆλον</a:t>
            </a:r>
            <a:r>
              <a:rPr lang="el-GR" sz="3200" dirty="0" smtClean="0"/>
              <a:t> ὡς πᾶσαι μὲν ἀγαθοῦ τινος στοχάζονται, μάλιστα δὲ </a:t>
            </a:r>
            <a:r>
              <a:rPr lang="el-GR" sz="3200" dirty="0" smtClean="0"/>
              <a:t>καὶ</a:t>
            </a:r>
            <a:r>
              <a:rPr lang="el-GR" sz="3200" dirty="0" smtClean="0"/>
              <a:t> τοῦ κυριωτάτου πάντων </a:t>
            </a:r>
            <a:endParaRPr lang="en-GB" sz="3200" dirty="0" smtClean="0"/>
          </a:p>
          <a:p>
            <a:r>
              <a:rPr lang="el-GR" sz="3200" dirty="0" smtClean="0"/>
              <a:t>ἡ</a:t>
            </a:r>
            <a:r>
              <a:rPr lang="el-GR" sz="3200" dirty="0" smtClean="0"/>
              <a:t> πασῶν κυριωτάτη καὶ πάσας </a:t>
            </a:r>
            <a:r>
              <a:rPr lang="el-GR" sz="3200" dirty="0" smtClean="0"/>
              <a:t>περιέχουσα</a:t>
            </a:r>
            <a:r>
              <a:rPr lang="el-GR" sz="3200" dirty="0" smtClean="0"/>
              <a:t> τὰς ἄλλας. αὕτη δ' ἐστὶν ἡ καλουμένη πόλις </a:t>
            </a:r>
            <a:endParaRPr lang="en-GB" sz="3200" dirty="0" smtClean="0"/>
          </a:p>
          <a:p>
            <a:r>
              <a:rPr lang="el-GR" sz="3200" dirty="0" smtClean="0"/>
              <a:t>καὶ</a:t>
            </a:r>
            <a:r>
              <a:rPr lang="el-GR" sz="3200" dirty="0" smtClean="0"/>
              <a:t> ἡ κοινωνία ἡ πολιτική. </a:t>
            </a:r>
            <a:endParaRPr lang="en-GB" sz="3200" dirty="0" smtClean="0"/>
          </a:p>
          <a:p>
            <a:endParaRPr lang="en-GB" dirty="0" smtClean="0"/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486400" cy="566738"/>
          </a:xfrm>
        </p:spPr>
        <p:txBody>
          <a:bodyPr/>
          <a:lstStyle/>
          <a:p>
            <a:r>
              <a:rPr lang="el-GR" i="1" dirty="0" smtClean="0"/>
              <a:t>Πολιτικά</a:t>
            </a:r>
            <a:r>
              <a:rPr lang="el-GR" dirty="0" smtClean="0"/>
              <a:t> Ι 1 1252</a:t>
            </a:r>
            <a:r>
              <a:rPr lang="en-GB" dirty="0" smtClean="0"/>
              <a:t>a7</a:t>
            </a:r>
            <a:r>
              <a:rPr lang="el-GR" dirty="0" smtClean="0"/>
              <a:t> κ. εξής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836712"/>
            <a:ext cx="8208912" cy="583954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  <a:r>
              <a:rPr lang="el-GR" sz="2800" dirty="0" smtClean="0"/>
              <a:t>ὅσοι</a:t>
            </a:r>
            <a:r>
              <a:rPr lang="el-GR" sz="2800" dirty="0" smtClean="0"/>
              <a:t> μὲν οὖν οἴονται πολιτικὸν </a:t>
            </a:r>
            <a:r>
              <a:rPr lang="el-GR" sz="2800" dirty="0" smtClean="0"/>
              <a:t>καὶ</a:t>
            </a:r>
            <a:r>
              <a:rPr lang="el-GR" sz="2800" dirty="0" smtClean="0"/>
              <a:t> βασιλικὸν καὶ </a:t>
            </a:r>
            <a:endParaRPr lang="en-GB" sz="2800" dirty="0" smtClean="0"/>
          </a:p>
          <a:p>
            <a:r>
              <a:rPr lang="el-GR" sz="2800" dirty="0" smtClean="0"/>
              <a:t>οἰκονομικὸν</a:t>
            </a:r>
            <a:r>
              <a:rPr lang="el-GR" sz="2800" dirty="0" smtClean="0"/>
              <a:t> καὶ δεσποτικὸν εἶναι τὸν </a:t>
            </a:r>
            <a:r>
              <a:rPr lang="el-GR" sz="2800" dirty="0" smtClean="0"/>
              <a:t>αὐτὸν</a:t>
            </a:r>
            <a:r>
              <a:rPr lang="el-GR" sz="2800" dirty="0" smtClean="0"/>
              <a:t> </a:t>
            </a:r>
            <a:endParaRPr lang="en-GB" sz="2800" dirty="0" smtClean="0"/>
          </a:p>
          <a:p>
            <a:r>
              <a:rPr lang="el-GR" sz="2800" dirty="0" smtClean="0"/>
              <a:t>οὐ</a:t>
            </a:r>
            <a:r>
              <a:rPr lang="el-GR" sz="2800" dirty="0" smtClean="0"/>
              <a:t> καλῶς λέγουσιν (πλήθει γὰρ καὶ ὀλιγότητι </a:t>
            </a:r>
            <a:endParaRPr lang="en-GB" sz="2800" dirty="0" smtClean="0"/>
          </a:p>
          <a:p>
            <a:r>
              <a:rPr lang="el-GR" sz="2800" dirty="0" smtClean="0"/>
              <a:t>νομίζουσι</a:t>
            </a:r>
            <a:r>
              <a:rPr lang="el-GR" sz="2800" dirty="0" smtClean="0"/>
              <a:t> διαφέρειν ἀλλ' οὐκ εἴδει τούτων ἕκαστον, </a:t>
            </a:r>
            <a:endParaRPr lang="en-GB" sz="2800" dirty="0" smtClean="0"/>
          </a:p>
          <a:p>
            <a:r>
              <a:rPr lang="el-GR" sz="2800" dirty="0" smtClean="0"/>
              <a:t>οἷον</a:t>
            </a:r>
            <a:r>
              <a:rPr lang="el-GR" sz="2800" dirty="0" smtClean="0"/>
              <a:t> ἂν μὲν </a:t>
            </a:r>
            <a:r>
              <a:rPr lang="el-GR" sz="2800" dirty="0" smtClean="0"/>
              <a:t>ὀλίγων</a:t>
            </a:r>
            <a:r>
              <a:rPr lang="el-GR" sz="2800" dirty="0" smtClean="0"/>
              <a:t>, δεσπότην, ἂν δὲ πλειόνων, </a:t>
            </a:r>
            <a:r>
              <a:rPr lang="el-GR" sz="2800" dirty="0" smtClean="0"/>
              <a:t>οἰκονό</a:t>
            </a:r>
            <a:r>
              <a:rPr lang="en-GB" sz="2800" dirty="0" smtClean="0"/>
              <a:t>-</a:t>
            </a:r>
            <a:r>
              <a:rPr lang="el-GR" sz="2800" dirty="0" smtClean="0"/>
              <a:t>μον</a:t>
            </a:r>
            <a:r>
              <a:rPr lang="el-GR" sz="2800" dirty="0" smtClean="0"/>
              <a:t>, ἂν δ' ἔτι </a:t>
            </a:r>
            <a:r>
              <a:rPr lang="el-GR" sz="2800" dirty="0" smtClean="0"/>
              <a:t>πλειόνων</a:t>
            </a:r>
            <a:r>
              <a:rPr lang="el-GR" sz="2800" dirty="0" smtClean="0"/>
              <a:t>, πολιτικὸν ἢ βασιλικόν, </a:t>
            </a:r>
            <a:endParaRPr lang="en-GB" sz="2800" dirty="0" smtClean="0"/>
          </a:p>
          <a:p>
            <a:r>
              <a:rPr lang="el-GR" sz="2700" dirty="0" smtClean="0"/>
              <a:t>ὡς</a:t>
            </a:r>
            <a:r>
              <a:rPr lang="el-GR" sz="2700" dirty="0" smtClean="0"/>
              <a:t> οὐδὲν διαφέρουσαν </a:t>
            </a:r>
            <a:r>
              <a:rPr lang="el-GR" sz="2700" dirty="0" smtClean="0"/>
              <a:t>μεγάλην</a:t>
            </a:r>
            <a:r>
              <a:rPr lang="el-GR" sz="2700" dirty="0" smtClean="0"/>
              <a:t> οἰκίαν ἢ μικρὰν </a:t>
            </a:r>
            <a:r>
              <a:rPr lang="el-GR" sz="2700" dirty="0" smtClean="0"/>
              <a:t>πόλιν</a:t>
            </a:r>
            <a:r>
              <a:rPr lang="el-GR" sz="2800" dirty="0" smtClean="0"/>
              <a:t>·</a:t>
            </a:r>
            <a:r>
              <a:rPr lang="el-GR" sz="2800" dirty="0" smtClean="0"/>
              <a:t> </a:t>
            </a:r>
            <a:endParaRPr lang="el-GR" sz="2800" dirty="0" smtClean="0"/>
          </a:p>
          <a:p>
            <a:r>
              <a:rPr lang="el-GR" sz="2800" dirty="0" smtClean="0"/>
              <a:t>καὶ</a:t>
            </a:r>
            <a:r>
              <a:rPr lang="el-GR" sz="2800" dirty="0" smtClean="0"/>
              <a:t> πολιτικὸν δὲ καὶ </a:t>
            </a:r>
            <a:r>
              <a:rPr lang="el-GR" sz="2800" dirty="0" smtClean="0"/>
              <a:t>βασιλικόν</a:t>
            </a:r>
            <a:r>
              <a:rPr lang="el-GR" sz="2800" dirty="0" smtClean="0"/>
              <a:t>, </a:t>
            </a:r>
            <a:endParaRPr lang="el-GR" sz="2800" dirty="0" smtClean="0"/>
          </a:p>
          <a:p>
            <a:r>
              <a:rPr lang="el-GR" sz="2800" dirty="0" smtClean="0"/>
              <a:t>ὅταν</a:t>
            </a:r>
            <a:r>
              <a:rPr lang="el-GR" sz="2800" dirty="0" smtClean="0"/>
              <a:t> μὲν αὐτὸς </a:t>
            </a:r>
            <a:r>
              <a:rPr lang="el-GR" sz="2800" dirty="0" smtClean="0"/>
              <a:t>ἐφεστήκῃ</a:t>
            </a:r>
            <a:r>
              <a:rPr lang="el-GR" sz="2800" dirty="0" smtClean="0"/>
              <a:t>, βασιλικόν, </a:t>
            </a:r>
            <a:endParaRPr lang="el-GR" sz="2800" dirty="0" smtClean="0"/>
          </a:p>
          <a:p>
            <a:r>
              <a:rPr lang="el-GR" sz="2800" dirty="0" smtClean="0"/>
              <a:t>ὅταν</a:t>
            </a:r>
            <a:r>
              <a:rPr lang="el-GR" sz="2800" dirty="0" smtClean="0"/>
              <a:t> </a:t>
            </a:r>
            <a:r>
              <a:rPr lang="el-GR" sz="2800" dirty="0" smtClean="0"/>
              <a:t>δὲ</a:t>
            </a:r>
            <a:r>
              <a:rPr lang="el-GR" sz="2800" dirty="0" smtClean="0"/>
              <a:t> κατὰ τοὺς λόγους τῆς ἐπιστήμης τῆς τοιαύτης κατὰ μέρος </a:t>
            </a:r>
            <a:r>
              <a:rPr lang="el-GR" sz="2800" dirty="0" smtClean="0"/>
              <a:t>ἄρχων</a:t>
            </a:r>
            <a:r>
              <a:rPr lang="el-GR" sz="2800" dirty="0" smtClean="0"/>
              <a:t> καὶ ἀρχόμενος, πολιτικόν· ταῦτα δ' οὐκ ἔστιν ἀληθῆ)· </a:t>
            </a:r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486400" cy="566738"/>
          </a:xfrm>
        </p:spPr>
        <p:txBody>
          <a:bodyPr/>
          <a:lstStyle/>
          <a:p>
            <a:r>
              <a:rPr lang="el-GR" i="1" dirty="0" smtClean="0"/>
              <a:t>Πολιτικά</a:t>
            </a:r>
            <a:r>
              <a:rPr lang="el-GR" dirty="0" smtClean="0"/>
              <a:t> Ι 1 1252</a:t>
            </a:r>
            <a:r>
              <a:rPr lang="en-GB" dirty="0" smtClean="0"/>
              <a:t>a17-23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836712"/>
            <a:ext cx="8208912" cy="5839544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δῆλον</a:t>
            </a:r>
            <a:r>
              <a:rPr lang="el-GR" sz="3200" dirty="0" smtClean="0"/>
              <a:t> δ' ἔσται τὸ λεγόμενον ἐπισκοποῦσι κατὰ τὴν </a:t>
            </a:r>
            <a:r>
              <a:rPr lang="el-GR" sz="3200" dirty="0" smtClean="0"/>
              <a:t>ὑφηγημένην</a:t>
            </a:r>
            <a:r>
              <a:rPr lang="el-GR" sz="3200" dirty="0" smtClean="0"/>
              <a:t> μέθοδον. </a:t>
            </a:r>
            <a:endParaRPr lang="el-GR" sz="3200" dirty="0" smtClean="0"/>
          </a:p>
          <a:p>
            <a:r>
              <a:rPr lang="el-GR" sz="3200" dirty="0" smtClean="0"/>
              <a:t>ὥσπερ</a:t>
            </a:r>
            <a:r>
              <a:rPr lang="el-GR" sz="3200" dirty="0" smtClean="0"/>
              <a:t> γὰρ ἐν τοῖς ἄλλοις τὸ </a:t>
            </a:r>
            <a:r>
              <a:rPr lang="el-GR" sz="3200" dirty="0" smtClean="0"/>
              <a:t>σύνθετον</a:t>
            </a:r>
            <a:r>
              <a:rPr lang="el-GR" sz="3200" dirty="0" smtClean="0"/>
              <a:t> μέχρι </a:t>
            </a:r>
            <a:endParaRPr lang="el-GR" sz="3200" dirty="0" smtClean="0"/>
          </a:p>
          <a:p>
            <a:r>
              <a:rPr lang="el-GR" sz="3200" dirty="0" smtClean="0"/>
              <a:t>τῶν</a:t>
            </a:r>
            <a:r>
              <a:rPr lang="el-GR" sz="3200" dirty="0" smtClean="0"/>
              <a:t> ἀσυνθέτων ἀνάγκη διαιρεῖν (ταῦτα γὰρ </a:t>
            </a:r>
            <a:endParaRPr lang="el-GR" sz="3200" dirty="0" smtClean="0"/>
          </a:p>
          <a:p>
            <a:r>
              <a:rPr lang="el-GR" sz="3200" dirty="0" smtClean="0"/>
              <a:t>ἐλάχιστα</a:t>
            </a:r>
            <a:r>
              <a:rPr lang="el-GR" sz="3200" dirty="0" smtClean="0"/>
              <a:t> μόρια τοῦ παντός), οὕτω καὶ πόλιν ἐξ ὧν σύγκειται </a:t>
            </a:r>
            <a:r>
              <a:rPr lang="el-GR" sz="3200" dirty="0" smtClean="0"/>
              <a:t>σκοποῦντες</a:t>
            </a:r>
            <a:r>
              <a:rPr lang="el-GR" sz="3200" dirty="0" smtClean="0"/>
              <a:t> ὀψόμεθα καὶ </a:t>
            </a:r>
            <a:endParaRPr lang="el-GR" sz="3200" dirty="0" smtClean="0"/>
          </a:p>
          <a:p>
            <a:r>
              <a:rPr lang="el-GR" sz="3200" dirty="0" smtClean="0"/>
              <a:t>περὶ</a:t>
            </a:r>
            <a:r>
              <a:rPr lang="el-GR" sz="3200" dirty="0" smtClean="0"/>
              <a:t> τούτων μᾶλλον, τί τε </a:t>
            </a:r>
            <a:r>
              <a:rPr lang="el-GR" sz="3200" dirty="0" smtClean="0"/>
              <a:t>διαφέρουσιν</a:t>
            </a:r>
            <a:r>
              <a:rPr lang="el-GR" sz="3200" dirty="0" smtClean="0"/>
              <a:t> </a:t>
            </a:r>
            <a:r>
              <a:rPr lang="el-GR" sz="3100" dirty="0" smtClean="0"/>
              <a:t>ἀλλήλων</a:t>
            </a:r>
            <a:r>
              <a:rPr lang="el-GR" sz="3200" dirty="0" smtClean="0"/>
              <a:t> καὶ εἴ τι τεχνικὸν ἐνδέχεται λαβεῖν περὶ </a:t>
            </a:r>
            <a:r>
              <a:rPr lang="el-GR" sz="3200" dirty="0" smtClean="0"/>
              <a:t>ἕκαστον</a:t>
            </a:r>
            <a:r>
              <a:rPr lang="el-GR" sz="3200" dirty="0" smtClean="0"/>
              <a:t> τῶν ῥηθέντων. </a:t>
            </a:r>
            <a:endParaRPr lang="en-GB" sz="3200" dirty="0" smtClean="0"/>
          </a:p>
          <a:p>
            <a:endParaRPr lang="el-GR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</TotalTime>
  <Words>345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Πολιτικά Ι: Περιγραφή Θεματικής Ενότητας</vt:lpstr>
      <vt:lpstr>Πολιτικά Ι: Περιγραφή Θεματικής Ενότητας</vt:lpstr>
      <vt:lpstr>Πολιτικά Ι: Περιγραφή Θεματικής Ενότητας</vt:lpstr>
      <vt:lpstr>Πολιτικά Ι: Περιγραφή Θεματικής Ενότητας</vt:lpstr>
      <vt:lpstr>Πολιτικά Ι 1 1252a1 κ. εξής</vt:lpstr>
      <vt:lpstr>Πολιτικά Ι 1 1252a7 κ. εξής</vt:lpstr>
      <vt:lpstr>Πολιτικά Ι 1 1252a17-23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 und…</dc:title>
  <dc:creator>Giouli Korobili</dc:creator>
  <cp:lastModifiedBy>Giouli Korobili</cp:lastModifiedBy>
  <cp:revision>101</cp:revision>
  <dcterms:created xsi:type="dcterms:W3CDTF">2024-01-17T18:42:07Z</dcterms:created>
  <dcterms:modified xsi:type="dcterms:W3CDTF">2024-10-18T06:03:49Z</dcterms:modified>
</cp:coreProperties>
</file>