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9" r:id="rId3"/>
    <p:sldId id="276" r:id="rId4"/>
    <p:sldId id="278" r:id="rId5"/>
    <p:sldId id="277" r:id="rId6"/>
    <p:sldId id="282" r:id="rId7"/>
    <p:sldId id="281" r:id="rId8"/>
    <p:sldId id="280" r:id="rId9"/>
    <p:sldId id="283" r:id="rId10"/>
    <p:sldId id="28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82" d="100"/>
          <a:sy n="82" d="100"/>
        </p:scale>
        <p:origin x="-1541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7887-2624-40D2-8314-926B7CBBFF2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1CCE-84CE-4F25-9277-CFBE7CF24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271D-F2A7-495C-A844-B8D4A0E6861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C79D-6768-46CD-8223-981547EC4B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Αριστοτέλους, Πολιτικὰ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60E-C53A-467F-B10A-C999A7B42993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EA87-D807-4E9A-998F-82C9C1A12824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0385-C7A1-4ED3-8AAE-D5034D14075D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1533-B134-481B-80E7-A8A8CFDA97C3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11A-A693-4A72-90C7-8DA5B747E67C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E69-7766-4E6E-A9B3-45306BCFAFFB}" type="datetime1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060-E052-4612-B6DC-75FDECBE90B1}" type="datetime1">
              <a:rPr lang="el-GR" smtClean="0"/>
              <a:t>6/10/2024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D660-F168-4F72-B39E-FC023298A1FF}" type="datetime1">
              <a:rPr lang="el-GR" smtClean="0"/>
              <a:t>6/10/2024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C484-BD7B-43C4-9085-9DB8D2D751E3}" type="datetime1">
              <a:rPr lang="el-GR" smtClean="0"/>
              <a:t>6/10/2024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9DCF-EC8D-41DB-BB90-0986F014BB19}" type="datetime1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65A6-533D-457F-9E8C-21210D107A48}" type="datetime1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63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EFBB-0B99-4BCC-969D-F6E612C0603C}" type="datetime1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korobili@hotmail.com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BBCF61-9076-A9BE-7B34-B10E29B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1" y="500042"/>
            <a:ext cx="3497042" cy="192654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1C0E5CD-FFCA-67CF-97F4-D970F6F7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224" y="620688"/>
            <a:ext cx="6019032" cy="5655871"/>
          </a:xfrm>
          <a:noFill/>
          <a:effectLst/>
        </p:spPr>
        <p:txBody>
          <a:bodyPr>
            <a:normAutofit/>
          </a:bodyPr>
          <a:lstStyle/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Αριστοτέλους, </a:t>
            </a:r>
            <a:r>
              <a:rPr lang="el-GR" sz="2800" b="1" i="1" dirty="0" smtClean="0">
                <a:cs typeface="Times New Roman" pitchFamily="18" charset="0"/>
              </a:rPr>
              <a:t>Πολιτικὰ</a:t>
            </a:r>
            <a:endParaRPr lang="el-GR" sz="2800" i="1" dirty="0" smtClean="0"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l-GR" sz="1600" kern="0" dirty="0" smtClean="0">
                <a:cs typeface="Times New Roman" pitchFamily="18" charset="0"/>
              </a:rPr>
              <a:t>(</a:t>
            </a:r>
            <a:r>
              <a:rPr lang="el-GR" sz="1600" dirty="0" smtClean="0"/>
              <a:t>ΦΣ-ΦΓ 701</a:t>
            </a:r>
            <a:r>
              <a:rPr lang="el-GR" sz="1600" kern="0" dirty="0" smtClean="0">
                <a:cs typeface="Times New Roman" pitchFamily="18" charset="0"/>
              </a:rPr>
              <a:t>)</a:t>
            </a:r>
            <a:endParaRPr lang="de-DE" sz="1600" kern="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de-DE" sz="2300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Γιούλη Κορομπίλη</a:t>
            </a:r>
          </a:p>
          <a:p>
            <a:pPr algn="ctr"/>
            <a:r>
              <a:rPr lang="en-GB" sz="2300" b="1" dirty="0" smtClean="0">
                <a:cs typeface="Times New Roman" pitchFamily="18" charset="0"/>
              </a:rPr>
              <a:t>PhD, Humboldt (</a:t>
            </a:r>
            <a:r>
              <a:rPr lang="el-GR" sz="2300" b="1" dirty="0" smtClean="0">
                <a:cs typeface="Times New Roman" pitchFamily="18" charset="0"/>
              </a:rPr>
              <a:t>Βερολίνο</a:t>
            </a:r>
            <a:r>
              <a:rPr lang="en-GB" sz="2300" b="1" dirty="0" smtClean="0">
                <a:cs typeface="Times New Roman" pitchFamily="18" charset="0"/>
              </a:rPr>
              <a:t>)</a:t>
            </a:r>
            <a:r>
              <a:rPr lang="el-GR" sz="2300" b="1" dirty="0" smtClean="0">
                <a:cs typeface="Times New Roman" pitchFamily="18" charset="0"/>
              </a:rPr>
              <a:t> </a:t>
            </a:r>
            <a:endParaRPr lang="de-DE" sz="2300" b="1" dirty="0" smtClean="0">
              <a:cs typeface="Times New Roman" pitchFamily="18" charset="0"/>
            </a:endParaRPr>
          </a:p>
          <a:p>
            <a:pPr algn="ctr"/>
            <a:r>
              <a:rPr lang="de-DE" sz="2000" dirty="0" smtClean="0">
                <a:cs typeface="Times New Roman" pitchFamily="18" charset="0"/>
                <a:hlinkClick r:id="rId2"/>
              </a:rPr>
              <a:t>gkorobili@hotmail.com</a:t>
            </a:r>
            <a:endParaRPr lang="el-GR" sz="2000" dirty="0" smtClean="0">
              <a:cs typeface="Times New Roman" pitchFamily="18" charset="0"/>
            </a:endParaRPr>
          </a:p>
          <a:p>
            <a:pPr algn="ctr"/>
            <a:r>
              <a:rPr lang="el-GR" dirty="0" smtClean="0"/>
              <a:t>Συναντήσεις για απορίες / εργασίες / συνεργασία:</a:t>
            </a:r>
          </a:p>
          <a:p>
            <a:pPr algn="ctr"/>
            <a:r>
              <a:rPr lang="el-GR" dirty="0" smtClean="0"/>
              <a:t>Παρασκευές και</a:t>
            </a:r>
            <a:r>
              <a:rPr lang="el-GR" dirty="0" smtClean="0"/>
              <a:t> κατόπιν ηλεκτρονικής συνεννόησης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6660232" y="836712"/>
            <a:ext cx="2347664" cy="2528193"/>
          </a:xfrm>
        </p:spPr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021288"/>
            <a:ext cx="1855490" cy="4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4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774432" cy="566738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n-lt"/>
              </a:rPr>
              <a:t>Διαδικτυακές Πηγές </a:t>
            </a:r>
            <a:endParaRPr lang="en-US" sz="28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8264" y="260648"/>
            <a:ext cx="1987624" cy="367953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7848872" cy="50474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/>
              <a:t> </a:t>
            </a:r>
            <a:r>
              <a:rPr lang="en-GB" sz="2400" dirty="0" smtClean="0"/>
              <a:t>Stanford </a:t>
            </a:r>
            <a:r>
              <a:rPr lang="en-GB" sz="2400" dirty="0" err="1" smtClean="0"/>
              <a:t>Encyclopedia</a:t>
            </a:r>
            <a:r>
              <a:rPr lang="en-GB" sz="2400" dirty="0" smtClean="0"/>
              <a:t> of Philosophy [</a:t>
            </a:r>
            <a:r>
              <a:rPr lang="en-GB" sz="2400" i="1" dirty="0" smtClean="0"/>
              <a:t>Aristotle</a:t>
            </a:r>
            <a:r>
              <a:rPr lang="en-GB" sz="2400" dirty="0" smtClean="0"/>
              <a:t>]</a:t>
            </a: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 </a:t>
            </a:r>
            <a:r>
              <a:rPr lang="en-GB" sz="2400" dirty="0" smtClean="0"/>
              <a:t>Internet </a:t>
            </a:r>
            <a:r>
              <a:rPr lang="en-GB" sz="2400" dirty="0" err="1" smtClean="0"/>
              <a:t>Encyclopedia</a:t>
            </a:r>
            <a:r>
              <a:rPr lang="en-GB" sz="2400" dirty="0" smtClean="0"/>
              <a:t> of Philosophy [</a:t>
            </a:r>
            <a:r>
              <a:rPr lang="en-GB" sz="2400" i="1" dirty="0" smtClean="0"/>
              <a:t>Aristotle’s </a:t>
            </a:r>
            <a:r>
              <a:rPr lang="en-GB" sz="2400" i="1" dirty="0" smtClean="0"/>
              <a:t>Politics</a:t>
            </a:r>
            <a:r>
              <a:rPr lang="en-GB" sz="2400" dirty="0" smtClean="0"/>
              <a:t>]</a:t>
            </a: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 </a:t>
            </a:r>
            <a:r>
              <a:rPr lang="en-GB" sz="2400" dirty="0" smtClean="0"/>
              <a:t>archive.org </a:t>
            </a:r>
            <a:r>
              <a:rPr lang="en-GB" sz="2400" dirty="0" smtClean="0"/>
              <a:t>[</a:t>
            </a:r>
            <a:r>
              <a:rPr lang="el-GR" sz="2400" dirty="0" smtClean="0"/>
              <a:t>μτφ</a:t>
            </a:r>
            <a:r>
              <a:rPr lang="en-GB" sz="2400" dirty="0" smtClean="0"/>
              <a:t> </a:t>
            </a:r>
            <a:r>
              <a:rPr lang="en-GB" sz="2400" dirty="0" smtClean="0"/>
              <a:t>Jowett]</a:t>
            </a: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 </a:t>
            </a:r>
            <a:r>
              <a:rPr lang="en-GB" sz="2400" dirty="0" err="1" smtClean="0"/>
              <a:t>Sparknotes</a:t>
            </a:r>
            <a:r>
              <a:rPr lang="en-GB" sz="2400" dirty="0" smtClean="0"/>
              <a:t> </a:t>
            </a:r>
            <a:r>
              <a:rPr lang="en-US" sz="2400" dirty="0" smtClean="0"/>
              <a:t>[</a:t>
            </a:r>
            <a:r>
              <a:rPr lang="en-GB" sz="2400" i="1" dirty="0" smtClean="0"/>
              <a:t>Aristotle Politics</a:t>
            </a:r>
            <a:r>
              <a:rPr lang="en-US" sz="2400" dirty="0" smtClean="0"/>
              <a:t>] (</a:t>
            </a:r>
            <a:r>
              <a:rPr lang="en-GB" sz="2400" dirty="0" smtClean="0"/>
              <a:t>summary and analysis</a:t>
            </a:r>
            <a:r>
              <a:rPr lang="en-US" sz="2400" dirty="0" smtClean="0"/>
              <a:t>)</a:t>
            </a:r>
            <a:endParaRPr lang="en-GB" sz="2400" dirty="0" smtClean="0"/>
          </a:p>
          <a:p>
            <a:pPr>
              <a:buFont typeface="Wingdings" pitchFamily="2" charset="2"/>
              <a:buChar char="v"/>
            </a:pPr>
            <a:r>
              <a:rPr lang="en-GB" sz="2400" dirty="0" smtClean="0"/>
              <a:t> </a:t>
            </a:r>
            <a:r>
              <a:rPr lang="el-GR" sz="2400" dirty="0" smtClean="0"/>
              <a:t>Λεξικό: </a:t>
            </a:r>
            <a:r>
              <a:rPr lang="en-GB" sz="2400" dirty="0" err="1" smtClean="0"/>
              <a:t>Bonitz</a:t>
            </a:r>
            <a:r>
              <a:rPr lang="el-GR" sz="2400" dirty="0" smtClean="0"/>
              <a:t>, </a:t>
            </a:r>
            <a:r>
              <a:rPr lang="en-GB" sz="2400" i="1" dirty="0" smtClean="0"/>
              <a:t>Index </a:t>
            </a:r>
            <a:r>
              <a:rPr lang="en-GB" sz="2400" i="1" dirty="0" err="1" smtClean="0"/>
              <a:t>Aristotelicus</a:t>
            </a:r>
            <a:r>
              <a:rPr lang="el-GR" sz="2400" i="1" dirty="0" smtClean="0"/>
              <a:t> </a:t>
            </a:r>
            <a:r>
              <a:rPr lang="el-GR" sz="2400" dirty="0" smtClean="0"/>
              <a:t>(διαθεσιμο στο </a:t>
            </a:r>
            <a:r>
              <a:rPr lang="en-GB" sz="2400" dirty="0" smtClean="0"/>
              <a:t>I</a:t>
            </a:r>
            <a:r>
              <a:rPr lang="en-GB" sz="2400" dirty="0" smtClean="0"/>
              <a:t>nternet Archive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3300" b="1" dirty="0" smtClean="0"/>
              <a:t>Ελληνικές </a:t>
            </a:r>
            <a:r>
              <a:rPr lang="el-GR" sz="3300" b="1" dirty="0" smtClean="0"/>
              <a:t>Μεταφράσεις </a:t>
            </a:r>
            <a:endParaRPr lang="en-GB" sz="3300" b="1" dirty="0" smtClean="0"/>
          </a:p>
          <a:p>
            <a:endParaRPr lang="en-US" sz="2100" b="1" dirty="0" smtClean="0"/>
          </a:p>
          <a:p>
            <a:pPr fontAlgn="base">
              <a:buFont typeface="Wingdings" pitchFamily="2" charset="2"/>
              <a:buChar char="v"/>
            </a:pPr>
            <a:r>
              <a:rPr lang="el-GR" sz="2400" dirty="0" smtClean="0"/>
              <a:t>Λεκατσάς, Π. </a:t>
            </a:r>
            <a:r>
              <a:rPr lang="el-GR" sz="2400" i="1" dirty="0" smtClean="0"/>
              <a:t>Αριστοτέλης</a:t>
            </a:r>
            <a:r>
              <a:rPr lang="el-GR" sz="2400" dirty="0" smtClean="0"/>
              <a:t>. Πολιτικά. </a:t>
            </a:r>
            <a:r>
              <a:rPr lang="el-GR" sz="2400" i="1" dirty="0" smtClean="0"/>
              <a:t>Εισαγωγή, μετάφραση, σχόλια. Ι–ΙΙ</a:t>
            </a:r>
            <a:r>
              <a:rPr lang="el-GR" sz="2400" dirty="0" smtClean="0"/>
              <a:t>. Αθήνα: Ζαχαρόπουλος. [1939] </a:t>
            </a:r>
            <a:r>
              <a:rPr lang="el-GR" sz="2400" dirty="0" smtClean="0"/>
              <a:t>χ.χ.</a:t>
            </a:r>
            <a:endParaRPr lang="en-US" sz="2400" dirty="0" smtClean="0"/>
          </a:p>
          <a:p>
            <a:pPr fontAlgn="base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l-GR" sz="2400" dirty="0" smtClean="0"/>
              <a:t>Παπαδής</a:t>
            </a:r>
            <a:r>
              <a:rPr lang="el-GR" sz="2400" dirty="0" smtClean="0"/>
              <a:t>, Δ. (μτφ) </a:t>
            </a:r>
            <a:r>
              <a:rPr lang="el-GR" sz="2400" i="1" dirty="0" smtClean="0"/>
              <a:t>Αριστοτέλης</a:t>
            </a:r>
            <a:r>
              <a:rPr lang="el-GR" sz="2400" dirty="0" smtClean="0"/>
              <a:t> Πολιτικά, </a:t>
            </a:r>
            <a:r>
              <a:rPr lang="el-GR" sz="2400" i="1" dirty="0" smtClean="0"/>
              <a:t>τόμ. 1, Βιβλία Α-Β</a:t>
            </a:r>
            <a:r>
              <a:rPr lang="el-GR" sz="2400" dirty="0" smtClean="0"/>
              <a:t>, Θεσσαλονίκη, </a:t>
            </a:r>
            <a:r>
              <a:rPr lang="el-GR" sz="2400" dirty="0" smtClean="0"/>
              <a:t>2006.</a:t>
            </a:r>
            <a:endParaRPr lang="en-US" sz="2400" dirty="0" smtClean="0"/>
          </a:p>
          <a:p>
            <a:pPr fontAlgn="base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l-GR" sz="2400" dirty="0" smtClean="0"/>
              <a:t>Τζιώκα-Ευαγγέλου</a:t>
            </a:r>
            <a:r>
              <a:rPr lang="el-GR" sz="2400" dirty="0" smtClean="0"/>
              <a:t>, Π. (μτφ) </a:t>
            </a:r>
            <a:r>
              <a:rPr lang="el-GR" sz="2400" i="1" dirty="0" smtClean="0"/>
              <a:t>Αριστοτέλης</a:t>
            </a:r>
            <a:r>
              <a:rPr lang="el-GR" sz="2400" dirty="0" smtClean="0"/>
              <a:t> Πολιτικά, </a:t>
            </a:r>
            <a:r>
              <a:rPr lang="el-GR" sz="2400" i="1" dirty="0" smtClean="0"/>
              <a:t>τόμ. 2, Βιβλία Γ-Δ</a:t>
            </a:r>
            <a:r>
              <a:rPr lang="el-GR" sz="2400" dirty="0" smtClean="0"/>
              <a:t>, Θεσσαλονίκη 2007.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4248472" cy="504056"/>
          </a:xfrm>
        </p:spPr>
        <p:txBody>
          <a:bodyPr>
            <a:normAutofit fontScale="90000"/>
          </a:bodyPr>
          <a:lstStyle/>
          <a:p>
            <a:r>
              <a:rPr lang="en-GB" b="0" dirty="0" smtClean="0"/>
              <a:t>Aristotle: </a:t>
            </a:r>
            <a:r>
              <a:rPr lang="en-GB" b="0" dirty="0" err="1" smtClean="0"/>
              <a:t>Center</a:t>
            </a:r>
            <a:r>
              <a:rPr lang="en-GB" b="0" dirty="0" smtClean="0"/>
              <a:t> for Practical Wisdom, </a:t>
            </a:r>
            <a:br>
              <a:rPr lang="en-GB" b="0" dirty="0" smtClean="0"/>
            </a:br>
            <a:r>
              <a:rPr lang="en-GB" b="0" dirty="0" smtClean="0"/>
              <a:t>The University of Chicago</a:t>
            </a:r>
            <a:endParaRPr lang="en-US" b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3139752" cy="29594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5877272"/>
            <a:ext cx="5486400" cy="648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4" name="Picture 4" descr="C:\Users\gkoro\Downloads\aristotl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92696"/>
            <a:ext cx="4281131" cy="3456384"/>
          </a:xfrm>
          <a:prstGeom prst="rect">
            <a:avLst/>
          </a:prstGeom>
          <a:noFill/>
        </p:spPr>
      </p:pic>
      <p:pic>
        <p:nvPicPr>
          <p:cNvPr id="30726" name="Picture 6" descr="C:\Users\gkoro\Downloads\Greece_location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36941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933056"/>
            <a:ext cx="4290864" cy="1434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1124744"/>
            <a:ext cx="4392488" cy="288032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5661248"/>
            <a:ext cx="7272808" cy="51095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Αρχαιολογικός χώρος Σταγείρων</a:t>
            </a:r>
          </a:p>
        </p:txBody>
      </p:sp>
      <p:pic>
        <p:nvPicPr>
          <p:cNvPr id="3076" name="Picture 4" descr="C:\Users\gkoro\Downloads\Ancient-Stageira-fot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632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/>
              <a:t>Ακαδημία Πλάτωνος</a:t>
            </a:r>
            <a:endParaRPr lang="en-US" sz="1800" dirty="0"/>
          </a:p>
        </p:txBody>
      </p:sp>
      <p:pic>
        <p:nvPicPr>
          <p:cNvPr id="1028" name="Picture 4" descr="C:\Users\gkoro\Downloads\ακαδημια πλατωνο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429000"/>
            <a:ext cx="2808312" cy="566738"/>
          </a:xfrm>
        </p:spPr>
        <p:txBody>
          <a:bodyPr/>
          <a:lstStyle/>
          <a:p>
            <a:r>
              <a:rPr lang="el-GR" b="0" dirty="0" smtClean="0"/>
              <a:t>Αρχαίο Θέατρο Άσσου</a:t>
            </a:r>
            <a:endParaRPr lang="en-US" b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1699592" cy="43996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5733256"/>
            <a:ext cx="8172400" cy="58883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Άσσος και Λέσβος, 346-343 π. Χ. =&gt; βιολογία, βοτανική, ζωολογία</a:t>
            </a:r>
            <a:endParaRPr lang="en-US" sz="1800" dirty="0"/>
          </a:p>
        </p:txBody>
      </p:sp>
      <p:pic>
        <p:nvPicPr>
          <p:cNvPr id="2052" name="Picture 4" descr="C:\Users\gkoro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74189" cy="2808312"/>
          </a:xfrm>
          <a:prstGeom prst="rect">
            <a:avLst/>
          </a:prstGeom>
          <a:noFill/>
        </p:spPr>
      </p:pic>
      <p:pic>
        <p:nvPicPr>
          <p:cNvPr id="2054" name="Picture 6" descr="C:\Users\gkoro\Downloads\λέσβος αριστοτελ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672408" cy="5399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923728" cy="116004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08" y="5877272"/>
            <a:ext cx="6163072" cy="64807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Αρχαιολογικός χώρος στο Λύκειο του Αριστοτέλη</a:t>
            </a:r>
            <a:endParaRPr lang="en-US" sz="1800" dirty="0"/>
          </a:p>
        </p:txBody>
      </p:sp>
      <p:pic>
        <p:nvPicPr>
          <p:cNvPr id="31746" name="Picture 2" descr="C:\Users\gkoro\Downloads\Λύκειο Αριστοτελ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2181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566738"/>
          </a:xfrm>
        </p:spPr>
        <p:txBody>
          <a:bodyPr>
            <a:noAutofit/>
          </a:bodyPr>
          <a:lstStyle/>
          <a:p>
            <a:r>
              <a:rPr lang="el-GR" sz="2800" dirty="0" smtClean="0"/>
              <a:t>Χαρακτήρας των Έργων του Αριστοτέλη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408" y="260648"/>
            <a:ext cx="763488" cy="65598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8424936" cy="4759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Κάποια ημιτελή ή με έλλειψη αλληλουχίας μεταξύ των περιόδων τους.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Σύνθετος ειρμός σκέψης που ανταναλλάκται στη σύνταξη.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Τεχνική ορολογία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n-GB" sz="2800" dirty="0" smtClean="0"/>
              <a:t>Background Knowledge (</a:t>
            </a:r>
            <a:r>
              <a:rPr lang="el-GR" sz="2800" dirty="0" smtClean="0"/>
              <a:t>γνωσιακό υπόβαθρο</a:t>
            </a:r>
            <a:r>
              <a:rPr lang="en-GB" sz="2800" dirty="0" smtClean="0"/>
              <a:t>)</a:t>
            </a:r>
            <a:endParaRPr lang="el-GR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Ετεροαναφορές </a:t>
            </a:r>
          </a:p>
          <a:p>
            <a:r>
              <a:rPr lang="el-GR" sz="2800" u="sng" dirty="0" smtClean="0"/>
              <a:t>Απουσιάζουν:</a:t>
            </a:r>
            <a:r>
              <a:rPr lang="el-GR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Τίτλοι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Κεφάλαια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Χρονολόγηση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56673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Είδη Ομαδοποίησης ή Κατηγοριοποίησης Έργων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0432" y="116632"/>
            <a:ext cx="475456" cy="43996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7992888" cy="5047456"/>
          </a:xfrm>
        </p:spPr>
        <p:txBody>
          <a:bodyPr>
            <a:noAutofit/>
          </a:bodyPr>
          <a:lstStyle/>
          <a:p>
            <a:r>
              <a:rPr lang="el-GR" sz="2400" dirty="0" smtClean="0"/>
              <a:t>Από τον ίδιο, με γνώμονα το είδος του αναγνωστικού κοινού:</a:t>
            </a: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Εσωτερικά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Εξωτερικά</a:t>
            </a:r>
          </a:p>
          <a:p>
            <a:endParaRPr lang="el-GR" sz="2400" dirty="0" smtClean="0"/>
          </a:p>
          <a:p>
            <a:r>
              <a:rPr lang="el-GR" sz="2400" dirty="0" smtClean="0"/>
              <a:t>Από τους σύγχρονους μελετητές:</a:t>
            </a: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Ανάλογα με το είδος της «επιστήμης» την οποία πραγματεύεται κάθε έργο.</a:t>
            </a:r>
          </a:p>
          <a:p>
            <a:r>
              <a:rPr lang="el-GR" sz="2400" dirty="0" smtClean="0"/>
              <a:t>	</a:t>
            </a:r>
            <a:endParaRPr lang="el-GR" sz="2400" dirty="0" smtClean="0"/>
          </a:p>
          <a:p>
            <a:r>
              <a:rPr lang="el-GR" sz="2400" dirty="0" smtClean="0"/>
              <a:t>	</a:t>
            </a:r>
            <a:r>
              <a:rPr lang="el-GR" sz="2400" dirty="0" smtClean="0"/>
              <a:t>1. Θεωρητικές επιστήμες</a:t>
            </a:r>
          </a:p>
          <a:p>
            <a:r>
              <a:rPr lang="el-GR" sz="2400" dirty="0" smtClean="0"/>
              <a:t>	</a:t>
            </a:r>
            <a:r>
              <a:rPr lang="el-GR" sz="2400" dirty="0" smtClean="0"/>
              <a:t>2. Πρακτικές επιστήμες</a:t>
            </a:r>
          </a:p>
          <a:p>
            <a:r>
              <a:rPr lang="el-GR" sz="2400" dirty="0" smtClean="0"/>
              <a:t>	</a:t>
            </a:r>
            <a:r>
              <a:rPr lang="el-GR" sz="2400" dirty="0" smtClean="0"/>
              <a:t>3. Παραγωγικές επιστήμες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88832" cy="56673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Επιρροές και Βασικές Φιλοσοφικές Έννοιες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4328" y="188640"/>
            <a:ext cx="1339552" cy="439961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7704856" cy="51914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800" dirty="0" smtClean="0"/>
              <a:t> Προσωκρατικοί Φιλόσοφοι </a:t>
            </a:r>
            <a:r>
              <a:rPr lang="el-GR" sz="2800" dirty="0" smtClean="0"/>
              <a:t>(</a:t>
            </a:r>
            <a:r>
              <a:rPr lang="el-GR" sz="2800" dirty="0" smtClean="0"/>
              <a:t>αρχές </a:t>
            </a:r>
            <a:r>
              <a:rPr lang="en-GB" sz="2800" dirty="0" smtClean="0"/>
              <a:t>[principles</a:t>
            </a:r>
            <a:r>
              <a:rPr lang="en-GB" sz="2800" dirty="0" smtClean="0"/>
              <a:t>]</a:t>
            </a:r>
            <a:r>
              <a:rPr lang="el-GR" sz="2800" dirty="0" smtClean="0"/>
              <a:t>, </a:t>
            </a:r>
            <a:r>
              <a:rPr lang="el-GR" sz="2800" dirty="0" smtClean="0"/>
              <a:t>4 στοιχεία, </a:t>
            </a:r>
            <a:r>
              <a:rPr lang="el-GR" sz="2800" i="1" dirty="0" smtClean="0"/>
              <a:t>ἐναντίωσις</a:t>
            </a:r>
            <a:r>
              <a:rPr lang="el-GR" sz="2800" dirty="0" smtClean="0"/>
              <a:t>, </a:t>
            </a:r>
            <a:r>
              <a:rPr lang="el-GR" sz="2800" i="1" dirty="0" smtClean="0"/>
              <a:t>γένεσις</a:t>
            </a:r>
            <a:r>
              <a:rPr lang="el-GR" sz="2800" dirty="0" smtClean="0"/>
              <a:t> και </a:t>
            </a:r>
            <a:r>
              <a:rPr lang="el-GR" sz="2800" i="1" dirty="0" smtClean="0"/>
              <a:t>φθορά</a:t>
            </a:r>
            <a:r>
              <a:rPr lang="el-G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dirty="0" smtClean="0"/>
              <a:t>Ιατρική </a:t>
            </a:r>
            <a:r>
              <a:rPr lang="el-GR" sz="2800" dirty="0" smtClean="0"/>
              <a:t>/ Ιπποκρατικό </a:t>
            </a:r>
            <a:r>
              <a:rPr lang="en-GB" sz="2800" dirty="0" smtClean="0"/>
              <a:t>corpus</a:t>
            </a:r>
            <a:endParaRPr lang="el-GR" sz="2800" dirty="0" smtClean="0"/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dirty="0" smtClean="0"/>
              <a:t>Πλάτωνας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i="1" dirty="0" smtClean="0"/>
              <a:t>φαίνεσθαι</a:t>
            </a:r>
            <a:r>
              <a:rPr lang="el-GR" sz="2800" dirty="0" smtClean="0"/>
              <a:t> </a:t>
            </a:r>
            <a:r>
              <a:rPr lang="en-GB" sz="2800" dirty="0" smtClean="0"/>
              <a:t>vs. </a:t>
            </a:r>
            <a:r>
              <a:rPr lang="el-GR" sz="2800" i="1" dirty="0" smtClean="0"/>
              <a:t>εἶναι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dirty="0" smtClean="0"/>
              <a:t>Φαινόμενα </a:t>
            </a:r>
            <a:r>
              <a:rPr lang="el-GR" sz="2800" dirty="0" smtClean="0"/>
              <a:t>και </a:t>
            </a:r>
            <a:r>
              <a:rPr lang="el-GR" sz="2800" dirty="0" smtClean="0"/>
              <a:t>ένδοξα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dirty="0" smtClean="0"/>
              <a:t>Τελεολογική θεωρία </a:t>
            </a:r>
            <a:r>
              <a:rPr lang="en-GB" sz="2800" dirty="0" smtClean="0"/>
              <a:t>(</a:t>
            </a:r>
            <a:r>
              <a:rPr lang="el-GR" sz="2800" dirty="0" smtClean="0"/>
              <a:t>τέλος και τέλειον</a:t>
            </a:r>
            <a:r>
              <a:rPr lang="en-GB" sz="2800" dirty="0" smtClean="0"/>
              <a:t>)</a:t>
            </a:r>
            <a:endParaRPr lang="el-GR" sz="2800" dirty="0" smtClean="0"/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</a:t>
            </a:r>
            <a:r>
              <a:rPr lang="el-GR" sz="2800" dirty="0" smtClean="0"/>
              <a:t>Τα</a:t>
            </a:r>
            <a:r>
              <a:rPr lang="en-US" sz="2800" dirty="0" smtClean="0"/>
              <a:t> </a:t>
            </a:r>
            <a:r>
              <a:rPr lang="en-US" sz="2800" dirty="0" smtClean="0"/>
              <a:t>4 </a:t>
            </a:r>
            <a:r>
              <a:rPr lang="el-GR" sz="2800" dirty="0" smtClean="0"/>
              <a:t>αίτια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l-GR" sz="2800" dirty="0" smtClean="0"/>
              <a:t>υλικό, ποιητικό, μορφικό, τελικό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>
              <a:buFont typeface="Wingdings" pitchFamily="2" charset="2"/>
              <a:buChar char="§"/>
            </a:pPr>
            <a:r>
              <a:rPr lang="el-GR" sz="2800" dirty="0" smtClean="0"/>
              <a:t> Υλομορφική θεωρία</a:t>
            </a:r>
            <a:endParaRPr lang="en-US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334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Aristotle: Center for Practical Wisdom,  The University of Chicago</vt:lpstr>
      <vt:lpstr>Slide 3</vt:lpstr>
      <vt:lpstr>Slide 4</vt:lpstr>
      <vt:lpstr>Αρχαίο Θέατρο Άσσου</vt:lpstr>
      <vt:lpstr>Slide 6</vt:lpstr>
      <vt:lpstr>Χαρακτήρας των Έργων του Αριστοτέλη</vt:lpstr>
      <vt:lpstr>Είδη Ομαδοποίησης ή Κατηγοριοποίησης Έργων</vt:lpstr>
      <vt:lpstr>Επιρροές και Βασικές Φιλοσοφικές Έννοιες</vt:lpstr>
      <vt:lpstr>Διαδικτυακές Πηγές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 und…</dc:title>
  <dc:creator>Giouli Korobili</dc:creator>
  <cp:lastModifiedBy>Giouli Korobili</cp:lastModifiedBy>
  <cp:revision>87</cp:revision>
  <dcterms:created xsi:type="dcterms:W3CDTF">2024-01-17T18:42:07Z</dcterms:created>
  <dcterms:modified xsi:type="dcterms:W3CDTF">2024-10-10T08:57:39Z</dcterms:modified>
</cp:coreProperties>
</file>