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79" r:id="rId3"/>
    <p:sldId id="286" r:id="rId4"/>
    <p:sldId id="289" r:id="rId5"/>
    <p:sldId id="287" r:id="rId6"/>
    <p:sldId id="288" r:id="rId7"/>
    <p:sldId id="276" r:id="rId8"/>
    <p:sldId id="290" r:id="rId9"/>
    <p:sldId id="291" r:id="rId10"/>
    <p:sldId id="278" r:id="rId11"/>
    <p:sldId id="277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>
      <p:cViewPr varScale="1">
        <p:scale>
          <a:sx n="82" d="100"/>
          <a:sy n="82" d="100"/>
        </p:scale>
        <p:origin x="-1541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 smtClean="0"/>
              <a:t>Αριστοτέλους, Πολιτικὰ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47887-2624-40D2-8314-926B7CBBFF22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81CCE-84CE-4F25-9277-CFBE7CF24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l-GR" smtClean="0"/>
              <a:t>Αριστοτέλους, Πολιτικὰ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5271D-F2A7-495C-A844-B8D4A0E68612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DC79D-6768-46CD-8223-981547EC4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l-GR" smtClean="0"/>
              <a:t>Αριστοτέλους, Πολιτικὰ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l-GR" smtClean="0"/>
              <a:t>Αριστοτέλους, Πολιτικὰ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l-GR" smtClean="0"/>
              <a:t>Αριστοτέλους, Πολιτικὰ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D60E-C53A-467F-B10A-C999A7B42993}" type="datetime1">
              <a:rPr lang="el-GR" smtClean="0"/>
              <a:pPr/>
              <a:t>15/10/2024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EA87-D807-4E9A-998F-82C9C1A12824}" type="datetime1">
              <a:rPr lang="el-GR" smtClean="0"/>
              <a:pPr/>
              <a:t>15/10/2024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0385-C7A1-4ED3-8AAE-D5034D14075D}" type="datetime1">
              <a:rPr lang="el-GR" smtClean="0"/>
              <a:pPr/>
              <a:t>15/10/2024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1533-B134-481B-80E7-A8A8CFDA97C3}" type="datetime1">
              <a:rPr lang="el-GR" smtClean="0"/>
              <a:pPr/>
              <a:t>15/10/2024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211A-A693-4A72-90C7-8DA5B747E67C}" type="datetime1">
              <a:rPr lang="el-GR" smtClean="0"/>
              <a:pPr/>
              <a:t>15/10/2024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CE69-7766-4E6E-A9B3-45306BCFAFFB}" type="datetime1">
              <a:rPr lang="el-GR" smtClean="0"/>
              <a:pPr/>
              <a:t>15/10/2024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67060-E052-4612-B6DC-75FDECBE90B1}" type="datetime1">
              <a:rPr lang="el-GR" smtClean="0"/>
              <a:pPr/>
              <a:t>15/10/2024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D660-F168-4F72-B39E-FC023298A1FF}" type="datetime1">
              <a:rPr lang="el-GR" smtClean="0"/>
              <a:pPr/>
              <a:t>15/10/2024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C484-BD7B-43C4-9085-9DB8D2D751E3}" type="datetime1">
              <a:rPr lang="el-GR" smtClean="0"/>
              <a:pPr/>
              <a:t>15/10/2024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9DCF-EC8D-41DB-BB90-0986F014BB19}" type="datetime1">
              <a:rPr lang="el-GR" smtClean="0"/>
              <a:pPr/>
              <a:t>15/10/2024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65A6-533D-457F-9E8C-21210D107A48}" type="datetime1">
              <a:rPr lang="el-GR" smtClean="0"/>
              <a:pPr/>
              <a:t>15/10/2024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9000"/>
            <a:lum/>
          </a:blip>
          <a:srcRect/>
          <a:stretch>
            <a:fillRect l="-63000" r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6EFBB-0B99-4BCC-969D-F6E612C0603C}" type="datetime1">
              <a:rPr lang="el-GR" smtClean="0"/>
              <a:pPr/>
              <a:t>15/10/2024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57D94-1FC6-411C-A193-7FAB5991D0A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gkorobili@hotmail.com" TargetMode="Externa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81C0E5CD-FFCA-67CF-97F4-D970F6F70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1560" y="620689"/>
            <a:ext cx="7992888" cy="5256584"/>
          </a:xfrm>
          <a:noFill/>
          <a:effectLst/>
        </p:spPr>
        <p:txBody>
          <a:bodyPr>
            <a:normAutofit/>
          </a:bodyPr>
          <a:lstStyle/>
          <a:p>
            <a:pPr algn="ctr"/>
            <a:endParaRPr lang="el-GR" sz="2800" b="1" dirty="0" smtClean="0">
              <a:cs typeface="Times New Roman" pitchFamily="18" charset="0"/>
            </a:endParaRPr>
          </a:p>
          <a:p>
            <a:pPr algn="ctr"/>
            <a:endParaRPr lang="el-GR" sz="2800" b="1" dirty="0" smtClean="0">
              <a:cs typeface="Times New Roman" pitchFamily="18" charset="0"/>
            </a:endParaRPr>
          </a:p>
          <a:p>
            <a:pPr algn="ctr"/>
            <a:r>
              <a:rPr lang="el-GR" sz="2800" b="1" dirty="0" smtClean="0">
                <a:cs typeface="Times New Roman" pitchFamily="18" charset="0"/>
              </a:rPr>
              <a:t>Κικέρωνος, </a:t>
            </a:r>
            <a:r>
              <a:rPr lang="el-GR" sz="2800" b="1" i="1" dirty="0" smtClean="0">
                <a:cs typeface="Times New Roman" pitchFamily="18" charset="0"/>
              </a:rPr>
              <a:t>Τα όρια του αγαθού και του κακού</a:t>
            </a:r>
            <a:endParaRPr lang="el-GR" sz="2800" i="1" dirty="0" smtClean="0"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el-GR" sz="1600" kern="0" dirty="0" smtClean="0">
                <a:cs typeface="Times New Roman" pitchFamily="18" charset="0"/>
              </a:rPr>
              <a:t>(</a:t>
            </a:r>
            <a:r>
              <a:rPr lang="el-GR" sz="1600" dirty="0" smtClean="0"/>
              <a:t>ΦΣ-ΦΓ 301</a:t>
            </a:r>
            <a:r>
              <a:rPr lang="el-GR" sz="1600" kern="0" dirty="0" smtClean="0">
                <a:cs typeface="Times New Roman" pitchFamily="18" charset="0"/>
              </a:rPr>
              <a:t>)</a:t>
            </a:r>
            <a:endParaRPr lang="de-DE" sz="1600" kern="0" dirty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de-DE" sz="2300" dirty="0" smtClean="0">
              <a:cs typeface="Times New Roman" pitchFamily="18" charset="0"/>
            </a:endParaRPr>
          </a:p>
          <a:p>
            <a:pPr algn="ctr"/>
            <a:r>
              <a:rPr lang="el-GR" sz="2800" b="1" dirty="0" smtClean="0">
                <a:cs typeface="Times New Roman" pitchFamily="18" charset="0"/>
              </a:rPr>
              <a:t>Γιούλη Κορομπίλη</a:t>
            </a:r>
          </a:p>
          <a:p>
            <a:pPr algn="ctr"/>
            <a:r>
              <a:rPr lang="en-GB" sz="2300" b="1" dirty="0" smtClean="0">
                <a:cs typeface="Times New Roman" pitchFamily="18" charset="0"/>
              </a:rPr>
              <a:t>PhD, Humboldt (</a:t>
            </a:r>
            <a:r>
              <a:rPr lang="el-GR" sz="2300" b="1" dirty="0" smtClean="0">
                <a:cs typeface="Times New Roman" pitchFamily="18" charset="0"/>
              </a:rPr>
              <a:t>Βερολίνο</a:t>
            </a:r>
            <a:r>
              <a:rPr lang="en-GB" sz="2300" b="1" dirty="0" smtClean="0">
                <a:cs typeface="Times New Roman" pitchFamily="18" charset="0"/>
              </a:rPr>
              <a:t>)</a:t>
            </a:r>
            <a:r>
              <a:rPr lang="el-GR" sz="2300" b="1" dirty="0" smtClean="0">
                <a:cs typeface="Times New Roman" pitchFamily="18" charset="0"/>
              </a:rPr>
              <a:t> </a:t>
            </a:r>
            <a:endParaRPr lang="de-DE" sz="2300" b="1" dirty="0" smtClean="0">
              <a:cs typeface="Times New Roman" pitchFamily="18" charset="0"/>
            </a:endParaRPr>
          </a:p>
          <a:p>
            <a:pPr algn="ctr"/>
            <a:r>
              <a:rPr lang="de-DE" sz="2000" dirty="0" smtClean="0">
                <a:cs typeface="Times New Roman" pitchFamily="18" charset="0"/>
                <a:hlinkClick r:id="rId2"/>
              </a:rPr>
              <a:t>gkorobili@hotmail.com</a:t>
            </a:r>
            <a:endParaRPr lang="el-GR" sz="2000" dirty="0" smtClean="0">
              <a:cs typeface="Times New Roman" pitchFamily="18" charset="0"/>
            </a:endParaRPr>
          </a:p>
          <a:p>
            <a:pPr algn="ctr"/>
            <a:r>
              <a:rPr lang="el-GR" dirty="0" smtClean="0"/>
              <a:t>Συναντήσεις για απορίες / εργασίες / συνεργασία:</a:t>
            </a:r>
          </a:p>
          <a:p>
            <a:pPr algn="ctr"/>
            <a:r>
              <a:rPr lang="el-GR" dirty="0" smtClean="0"/>
              <a:t>Παρασκευές και κατόπιν ηλεκτρονικής συνεννόησης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021288"/>
            <a:ext cx="1855490" cy="41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848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7624" y="1196752"/>
            <a:ext cx="6768752" cy="4896544"/>
          </a:xfrm>
        </p:spPr>
        <p:txBody>
          <a:bodyPr>
            <a:normAutofit/>
          </a:bodyPr>
          <a:lstStyle/>
          <a:p>
            <a:pPr algn="ctr"/>
            <a:endParaRPr lang="el-GR" sz="2800" i="1" dirty="0" smtClean="0"/>
          </a:p>
          <a:p>
            <a:pPr algn="ctr"/>
            <a:endParaRPr lang="el-GR" sz="2800" i="1" dirty="0" smtClean="0"/>
          </a:p>
          <a:p>
            <a:pPr algn="ctr"/>
            <a:r>
              <a:rPr lang="el-GR" sz="2800" i="1" dirty="0" smtClean="0"/>
              <a:t>Η Φιλοσοφία Αλλάζει Ζωές</a:t>
            </a:r>
          </a:p>
          <a:p>
            <a:pPr algn="ctr"/>
            <a:endParaRPr lang="el-GR" sz="2800" i="1" dirty="0" smtClean="0"/>
          </a:p>
          <a:p>
            <a:pPr algn="ctr"/>
            <a:endParaRPr lang="el-GR" sz="2800" i="1" dirty="0" smtClean="0"/>
          </a:p>
          <a:p>
            <a:pPr algn="ctr"/>
            <a:r>
              <a:rPr lang="el-GR" sz="2800" i="1" dirty="0" smtClean="0"/>
              <a:t>Η Φιλοσοφία Κάνει Τις Κοινωνίες Καλύτερες</a:t>
            </a:r>
            <a:endParaRPr lang="en-US" sz="28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koro\Downloads\978-960-524-629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96752"/>
            <a:ext cx="3130749" cy="469612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404664"/>
            <a:ext cx="7488832" cy="6120680"/>
          </a:xfrm>
        </p:spPr>
        <p:txBody>
          <a:bodyPr>
            <a:normAutofit/>
          </a:bodyPr>
          <a:lstStyle/>
          <a:p>
            <a:endParaRPr lang="el-GR" sz="2800" b="1" dirty="0" smtClean="0">
              <a:cs typeface="Times New Roman" pitchFamily="18" charset="0"/>
            </a:endParaRPr>
          </a:p>
          <a:p>
            <a:r>
              <a:rPr lang="el-GR" sz="2800" b="1" dirty="0" smtClean="0">
                <a:cs typeface="Times New Roman" pitchFamily="18" charset="0"/>
              </a:rPr>
              <a:t>Κικέρωνος</a:t>
            </a:r>
            <a:r>
              <a:rPr lang="el-GR" sz="2800" b="1" dirty="0" smtClean="0">
                <a:cs typeface="Times New Roman" pitchFamily="18" charset="0"/>
              </a:rPr>
              <a:t>, </a:t>
            </a:r>
            <a:r>
              <a:rPr lang="el-GR" sz="2800" b="1" i="1" dirty="0" smtClean="0">
                <a:cs typeface="Times New Roman" pitchFamily="18" charset="0"/>
              </a:rPr>
              <a:t>Τα όρια του αγαθού και του κακού</a:t>
            </a:r>
            <a:endParaRPr lang="el-GR" sz="2800" i="1" dirty="0" smtClean="0">
              <a:cs typeface="Times New Roman" pitchFamily="18" charset="0"/>
            </a:endParaRPr>
          </a:p>
          <a:p>
            <a:endParaRPr lang="el-GR" sz="2800" b="1" dirty="0" smtClean="0"/>
          </a:p>
          <a:p>
            <a:r>
              <a:rPr lang="el-GR" sz="2800" b="1" dirty="0" smtClean="0"/>
              <a:t>Συνομιλητές Βιβλίου Α</a:t>
            </a:r>
          </a:p>
          <a:p>
            <a:r>
              <a:rPr lang="el-GR" sz="2800" dirty="0" smtClean="0"/>
              <a:t>Κικέρων</a:t>
            </a:r>
          </a:p>
          <a:p>
            <a:r>
              <a:rPr lang="el-GR" sz="2800" dirty="0" smtClean="0"/>
              <a:t>Τορκουάτος</a:t>
            </a:r>
            <a:endParaRPr lang="el-GR" sz="2800" dirty="0" smtClean="0"/>
          </a:p>
          <a:p>
            <a:r>
              <a:rPr lang="el-GR" sz="2800" dirty="0" smtClean="0"/>
              <a:t>Τριάριος</a:t>
            </a:r>
          </a:p>
          <a:p>
            <a:endParaRPr lang="el-GR" sz="2800" dirty="0" smtClean="0"/>
          </a:p>
          <a:p>
            <a:r>
              <a:rPr lang="el-GR" sz="2800" b="1" dirty="0" smtClean="0"/>
              <a:t>Γενικό θέμα Βιβλίου Α</a:t>
            </a:r>
          </a:p>
          <a:p>
            <a:r>
              <a:rPr lang="el-GR" sz="2800" dirty="0" smtClean="0"/>
              <a:t>Παρουσίαση βασικών θέσεων περί της επικούρειας ηδονής</a:t>
            </a:r>
            <a:endParaRPr lang="el-GR" sz="2800" dirty="0" smtClean="0"/>
          </a:p>
          <a:p>
            <a:endParaRPr 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404664"/>
            <a:ext cx="7488832" cy="6120680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/>
              <a:t>Δομή </a:t>
            </a:r>
            <a:r>
              <a:rPr lang="el-GR" sz="2800" b="1" dirty="0" smtClean="0"/>
              <a:t>Βιβλίου 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</a:t>
            </a:r>
            <a:r>
              <a:rPr lang="el-GR" sz="2800" b="1" dirty="0" smtClean="0"/>
              <a:t>Εισαγωγικό</a:t>
            </a:r>
            <a:r>
              <a:rPr lang="el-GR" sz="2800" dirty="0" smtClean="0"/>
              <a:t>: Ο Κικέρων απευθύνεται στο Βρούτο, στον οποίο αφιερώνει το παρόν (Α’) βιβλίο. Υποστηρίζει τη μελέτη φιλοσοφικών κειμένων γραμμένων στα λατινικά</a:t>
            </a:r>
            <a:r>
              <a:rPr lang="el-GR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</a:t>
            </a:r>
            <a:r>
              <a:rPr lang="el-GR" sz="2800" b="1" dirty="0" smtClean="0"/>
              <a:t>Διαφωνίες Κικέρωνα σε βασικά σημεία της </a:t>
            </a:r>
            <a:r>
              <a:rPr lang="el-GR" sz="2800" b="1" dirty="0" smtClean="0"/>
              <a:t>επικούρειας </a:t>
            </a:r>
            <a:r>
              <a:rPr lang="el-GR" sz="2800" b="1" dirty="0" smtClean="0"/>
              <a:t>φιλοσοφίας</a:t>
            </a:r>
            <a:r>
              <a:rPr lang="el-GR" sz="2800" dirty="0" smtClean="0"/>
              <a:t>. [</a:t>
            </a:r>
            <a:r>
              <a:rPr lang="el-GR" sz="2800" dirty="0" smtClean="0"/>
              <a:t>§</a:t>
            </a:r>
            <a:r>
              <a:rPr lang="el-GR" sz="2800" dirty="0" smtClean="0"/>
              <a:t>17-27]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</a:t>
            </a:r>
            <a:r>
              <a:rPr lang="el-GR" sz="2800" b="1" dirty="0" smtClean="0"/>
              <a:t>Υποστήριξη των επιμέρους θέσεων περί επικούρειας ηδονής ως του υψίστου αγαθού από τον Τορκουάτο </a:t>
            </a:r>
            <a:r>
              <a:rPr lang="el-GR" sz="2800" dirty="0" smtClean="0"/>
              <a:t>[§28-72]</a:t>
            </a:r>
            <a:endParaRPr lang="el-GR" sz="2800" dirty="0" smtClean="0"/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404664"/>
            <a:ext cx="7488832" cy="61206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l-GR" sz="2800" b="1" dirty="0" smtClean="0"/>
              <a:t>Δομή </a:t>
            </a:r>
            <a:r>
              <a:rPr lang="el-GR" sz="2800" b="1" dirty="0" smtClean="0"/>
              <a:t>Βιβλίου Α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</a:t>
            </a:r>
            <a:r>
              <a:rPr lang="el-GR" sz="2800" b="1" dirty="0" smtClean="0"/>
              <a:t>Εισαγωγικό</a:t>
            </a:r>
            <a:r>
              <a:rPr lang="el-GR" sz="2800" dirty="0" smtClean="0"/>
              <a:t>: Ο Κικέρων απευθύνεται στο Βρούτο, στον οποίο αφιερώνει το παρόν (Α’) βιβλίο. Υποστηρίζει τη μελέτη φιλοσοφικών κειμένων γραμμένων στα λατινικά</a:t>
            </a:r>
            <a:r>
              <a:rPr lang="el-GR" sz="2800" dirty="0" smtClean="0"/>
              <a:t>.</a:t>
            </a:r>
          </a:p>
          <a:p>
            <a:endParaRPr lang="el-GR" sz="2800" dirty="0" smtClean="0"/>
          </a:p>
          <a:p>
            <a:r>
              <a:rPr lang="el-GR" sz="2800" u="sng" dirty="0" smtClean="0"/>
              <a:t>Θ</a:t>
            </a:r>
            <a:r>
              <a:rPr lang="el-GR" sz="2800" u="sng" dirty="0" smtClean="0"/>
              <a:t>έματα προς συζήτηση 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 </a:t>
            </a:r>
            <a:r>
              <a:rPr lang="el-GR" sz="2800" dirty="0" smtClean="0"/>
              <a:t>Η συγγραφή λογοτεχνίας στα λατινικά και η μεταφορά / μετάφραση αρχαίων ελληνικών κειμένων στη λατινική γλώσσα.</a:t>
            </a:r>
          </a:p>
          <a:p>
            <a:r>
              <a:rPr lang="el-GR" sz="2800" dirty="0" smtClean="0"/>
              <a:t>Τι θα υποστήριζαν οι επικριτές του Κικέρωνα;</a:t>
            </a:r>
          </a:p>
          <a:p>
            <a:r>
              <a:rPr lang="el-GR" sz="2800" dirty="0" smtClean="0"/>
              <a:t>Τι τους απαντά ο ίδιος;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 Το προφίλ του Κικέρωνα στο εισαγωγικό μέρος του Α’ Βιβλίου =&gt; πεπαιδευμένος, γνώστης της ιστορίας, με σεβασμό προς τους αναγνώστες αλλά και τους επικριτές του.</a:t>
            </a:r>
          </a:p>
          <a:p>
            <a:endParaRPr 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404664"/>
            <a:ext cx="7488832" cy="6120680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sz="2800" b="1" dirty="0" smtClean="0"/>
              <a:t>Δομή </a:t>
            </a:r>
            <a:r>
              <a:rPr lang="el-GR" sz="2800" b="1" dirty="0" smtClean="0"/>
              <a:t>Βιβλίου Α</a:t>
            </a:r>
          </a:p>
          <a:p>
            <a:r>
              <a:rPr lang="el-GR" sz="2800" dirty="0" smtClean="0"/>
              <a:t>[από §14: εγκιβωτισμένη αφήγηση =&gt; Κικέρων, Τριάριος και Τορκουάτος στην Κύμη. Δραμ. Χρόνος =&gt; 50 π. Χ.]</a:t>
            </a:r>
            <a:endParaRPr lang="en-US" sz="2800" dirty="0" smtClean="0"/>
          </a:p>
          <a:p>
            <a:endParaRPr lang="el-GR" sz="2800" dirty="0" smtClean="0"/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</a:t>
            </a:r>
            <a:r>
              <a:rPr lang="el-GR" sz="2800" b="1" dirty="0" smtClean="0"/>
              <a:t>Διαφωνίες Κικέρωνα σε βασικά σημεία της επικούρειας φιλοσοφίας</a:t>
            </a:r>
            <a:endParaRPr lang="el-GR" sz="2800" b="1" dirty="0" smtClean="0"/>
          </a:p>
          <a:p>
            <a:r>
              <a:rPr lang="el-GR" sz="2800" u="sng" dirty="0" smtClean="0"/>
              <a:t>Θέματα προς συζήτηση</a:t>
            </a:r>
            <a:r>
              <a:rPr lang="el-GR" sz="2800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 </a:t>
            </a:r>
            <a:r>
              <a:rPr lang="el-GR" sz="2800" dirty="0" smtClean="0"/>
              <a:t>Γιατί ο Κικέρων ξεκινά με κριτική της θεωρίας του Επίκουρου και όχι κάποιας άλλης φιλοσοφικής θεωρίας;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 </a:t>
            </a:r>
            <a:r>
              <a:rPr lang="el-GR" sz="2800" dirty="0" smtClean="0"/>
              <a:t>Ποια σημεία της θεωρίας του Επίκουρου επιχειρεί να προσβάλλει; Ποια είναι τα βασικά του επιχειρήματα; </a:t>
            </a:r>
          </a:p>
          <a:p>
            <a:endParaRPr lang="el-GR" sz="2800" dirty="0" smtClean="0"/>
          </a:p>
          <a:p>
            <a:endParaRPr 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404664"/>
            <a:ext cx="7488832" cy="6120680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/>
              <a:t>Δομή </a:t>
            </a:r>
            <a:r>
              <a:rPr lang="el-GR" sz="2800" b="1" dirty="0" smtClean="0"/>
              <a:t>Βιβλίου Α</a:t>
            </a:r>
          </a:p>
          <a:p>
            <a:r>
              <a:rPr lang="el-GR" sz="2800" dirty="0" smtClean="0"/>
              <a:t>[από </a:t>
            </a:r>
            <a:r>
              <a:rPr lang="el-GR" sz="2800" dirty="0" smtClean="0"/>
              <a:t>§28]</a:t>
            </a:r>
          </a:p>
          <a:p>
            <a:pPr>
              <a:buFont typeface="Arial" pitchFamily="34" charset="0"/>
              <a:buChar char="•"/>
            </a:pPr>
            <a:r>
              <a:rPr lang="el-GR" sz="2800" b="1" dirty="0" smtClean="0"/>
              <a:t> Απάντηση Τορκουάτου – </a:t>
            </a:r>
            <a:r>
              <a:rPr lang="el-GR" sz="2800" b="1" dirty="0" smtClean="0"/>
              <a:t>Υποστήριξη των επιμέρους θέσεων περί επικούρειας ηδονής ως του υψίστου αγαθού από τον </a:t>
            </a:r>
            <a:r>
              <a:rPr lang="el-GR" sz="2800" b="1" dirty="0" smtClean="0"/>
              <a:t>Τορκουάτο.</a:t>
            </a:r>
            <a:endParaRPr lang="el-GR" sz="2800" dirty="0" smtClean="0"/>
          </a:p>
          <a:p>
            <a:endParaRPr lang="el-GR" sz="2800" b="1" dirty="0" smtClean="0"/>
          </a:p>
          <a:p>
            <a:r>
              <a:rPr lang="el-GR" sz="2800" u="sng" dirty="0" smtClean="0"/>
              <a:t>Θέμα προς συζήτηση</a:t>
            </a:r>
            <a:r>
              <a:rPr lang="el-GR" sz="2800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l-GR" sz="2800" dirty="0" smtClean="0"/>
              <a:t> </a:t>
            </a:r>
            <a:r>
              <a:rPr lang="el-GR" sz="2800" dirty="0" smtClean="0"/>
              <a:t>Ορισμός πλαισίου συζήτησης από τον Τορκουάτο [§29].</a:t>
            </a:r>
          </a:p>
          <a:p>
            <a:endParaRPr lang="el-GR" sz="2800" dirty="0" smtClean="0"/>
          </a:p>
          <a:p>
            <a:endParaRPr 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1080120"/>
          </a:xfrm>
        </p:spPr>
        <p:txBody>
          <a:bodyPr>
            <a:normAutofit/>
          </a:bodyPr>
          <a:lstStyle/>
          <a:p>
            <a:r>
              <a:rPr lang="el-GR" sz="2800" i="1" dirty="0" smtClean="0"/>
              <a:t>Υποστήριξη των επιμέρους θέσεων περί επικούρειας ηδονής ως του υψίστου αγαθού από τον </a:t>
            </a:r>
            <a:r>
              <a:rPr lang="el-GR" sz="2800" i="1" dirty="0" smtClean="0"/>
              <a:t>Τορκουάτο.</a:t>
            </a:r>
            <a:endParaRPr lang="en-US" sz="28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556792"/>
            <a:ext cx="8352928" cy="4896544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sz="2000" b="1" dirty="0" smtClean="0"/>
              <a:t>Δομή υπο-ενότητας</a:t>
            </a:r>
          </a:p>
          <a:p>
            <a:r>
              <a:rPr lang="el-GR" sz="2000" dirty="0" smtClean="0"/>
              <a:t>§29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ορισμός ύψιστου αγαθού [κατά τον Επίκουρο] =&gt; ηδονή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</a:t>
            </a:r>
            <a:r>
              <a:rPr lang="el-GR" sz="2000" dirty="0" smtClean="0"/>
              <a:t>ορισμός ύψιστου κακού </a:t>
            </a:r>
            <a:r>
              <a:rPr lang="el-GR" sz="2000" dirty="0" smtClean="0"/>
              <a:t>[κατά τον Επίκουρο] </a:t>
            </a:r>
            <a:r>
              <a:rPr lang="el-GR" sz="2000" dirty="0" smtClean="0"/>
              <a:t>=&gt; πόνος </a:t>
            </a:r>
          </a:p>
          <a:p>
            <a:r>
              <a:rPr lang="el-GR" sz="2000" dirty="0" smtClean="0"/>
              <a:t>§30</a:t>
            </a: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Επιχείρημα της κούνιας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Μεθοδολογική προσέγγιση =&gt; Κατανόηση μέσω των αισθήσεων και της εμπειρικής παρατήρησης.</a:t>
            </a:r>
          </a:p>
          <a:p>
            <a:r>
              <a:rPr lang="el-GR" sz="2000" dirty="0" smtClean="0"/>
              <a:t>§</a:t>
            </a:r>
            <a:r>
              <a:rPr lang="el-GR" sz="2000" dirty="0" smtClean="0"/>
              <a:t>31</a:t>
            </a: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Η σημασία της χρήσης </a:t>
            </a:r>
            <a:r>
              <a:rPr lang="el-GR" sz="2000" dirty="0" smtClean="0"/>
              <a:t>λογικής και επιχειρηματολογίας για </a:t>
            </a:r>
            <a:r>
              <a:rPr lang="el-GR" sz="2000" dirty="0" smtClean="0"/>
              <a:t>μερίδα επικουρείων σε σχέση με τη θέση της </a:t>
            </a:r>
            <a:r>
              <a:rPr lang="el-GR" sz="2000" dirty="0" smtClean="0"/>
              <a:t>§30.</a:t>
            </a:r>
          </a:p>
          <a:p>
            <a:r>
              <a:rPr lang="el-GR" sz="2000" dirty="0" smtClean="0"/>
              <a:t>§</a:t>
            </a:r>
            <a:r>
              <a:rPr lang="el-GR" sz="2000" dirty="0" smtClean="0"/>
              <a:t>32-33</a:t>
            </a: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ψόγος της ηδονής και έπαινος του πόνου; Περιπτώσεις ανθρώπων που είναι κατακριτέοι γιατί επιλέγουν άκριτα την ηδονή και αποφεύγουν άσκοπα τον πόνο.</a:t>
            </a: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1080120"/>
          </a:xfrm>
        </p:spPr>
        <p:txBody>
          <a:bodyPr>
            <a:normAutofit/>
          </a:bodyPr>
          <a:lstStyle/>
          <a:p>
            <a:r>
              <a:rPr lang="el-GR" sz="2800" i="1" dirty="0" smtClean="0"/>
              <a:t>Υποστήριξη των επιμέρους θέσεων περί επικούρειας ηδονής ως του υψίστου αγαθού από τον </a:t>
            </a:r>
            <a:r>
              <a:rPr lang="el-GR" sz="2800" i="1" dirty="0" smtClean="0"/>
              <a:t>Τορκουάτο.</a:t>
            </a:r>
            <a:endParaRPr lang="en-US" sz="28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8352928" cy="525658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l-GR" sz="2000" b="1" dirty="0" smtClean="0"/>
              <a:t>Δομή υπο-ενότητας</a:t>
            </a:r>
          </a:p>
          <a:p>
            <a:r>
              <a:rPr lang="el-GR" sz="2600" dirty="0" smtClean="0"/>
              <a:t>§</a:t>
            </a:r>
            <a:r>
              <a:rPr lang="en-GB" sz="2600" dirty="0" smtClean="0"/>
              <a:t>38</a:t>
            </a:r>
            <a:endParaRPr lang="el-GR" sz="2600" dirty="0" smtClean="0"/>
          </a:p>
          <a:p>
            <a:pPr>
              <a:buFont typeface="Arial" pitchFamily="34" charset="0"/>
              <a:buChar char="•"/>
            </a:pPr>
            <a:r>
              <a:rPr lang="el-GR" sz="2600" dirty="0" smtClean="0"/>
              <a:t> ηδονή και πόνος =&gt; μεσότητες ή ακρότητες; </a:t>
            </a:r>
          </a:p>
          <a:p>
            <a:r>
              <a:rPr lang="el-GR" sz="2600" dirty="0" smtClean="0"/>
              <a:t>§</a:t>
            </a:r>
            <a:r>
              <a:rPr lang="en-GB" sz="2600" dirty="0" smtClean="0"/>
              <a:t>4</a:t>
            </a:r>
            <a:r>
              <a:rPr lang="el-GR" sz="2600" dirty="0" smtClean="0"/>
              <a:t>0-42</a:t>
            </a:r>
            <a:endParaRPr lang="el-GR" sz="2600" dirty="0" smtClean="0"/>
          </a:p>
          <a:p>
            <a:pPr>
              <a:buFont typeface="Arial" pitchFamily="34" charset="0"/>
              <a:buChar char="•"/>
            </a:pPr>
            <a:r>
              <a:rPr lang="el-GR" sz="2600" dirty="0" smtClean="0"/>
              <a:t> Επιχειρήματα υπέρ της άποψης ότι η ηδονή είναι το ύψιστο αγαθό: 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600" dirty="0" smtClean="0"/>
              <a:t>Παρουσίαση κατάστασης συνεχόμενων ηδονών χωρίς την παρουσία πόνου.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600" dirty="0" smtClean="0"/>
              <a:t>Παρουσίαση κατάστασης απουσίας φόβου και κάθε είδους ψυχικού ή σωματικού πόνου.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600" dirty="0" smtClean="0"/>
              <a:t>Η ανθρώπινη δράση πηγάζει από την ηδονή ή τον πόνο και μια ευχάριστη ζωή είναι η ζωή που προκύπτει από σωστές και αξιόλογες πράξεις.</a:t>
            </a:r>
          </a:p>
          <a:p>
            <a:pPr marL="457200" indent="-457200">
              <a:buFont typeface="+mj-lt"/>
              <a:buAutoNum type="alphaLcParenR"/>
            </a:pPr>
            <a:r>
              <a:rPr lang="el-GR" sz="2600" dirty="0" smtClean="0"/>
              <a:t>Η ηδονή συνιστά </a:t>
            </a:r>
            <a:r>
              <a:rPr lang="el-GR" sz="2600" i="1" dirty="0" smtClean="0"/>
              <a:t>τέλος</a:t>
            </a:r>
            <a:r>
              <a:rPr lang="el-GR" sz="2600" dirty="0" smtClean="0"/>
              <a:t> και όχι </a:t>
            </a:r>
            <a:r>
              <a:rPr lang="el-GR" sz="2600" i="1" dirty="0" smtClean="0"/>
              <a:t>μέσον </a:t>
            </a:r>
            <a:r>
              <a:rPr lang="el-GR" sz="2600" dirty="0" smtClean="0"/>
              <a:t>για κάτι άλλο.</a:t>
            </a:r>
          </a:p>
          <a:p>
            <a:r>
              <a:rPr lang="el-GR" sz="2600" dirty="0" smtClean="0"/>
              <a:t>§43-46</a:t>
            </a:r>
            <a:endParaRPr lang="el-GR" sz="2600" dirty="0" smtClean="0"/>
          </a:p>
          <a:p>
            <a:pPr>
              <a:buFont typeface="Arial" pitchFamily="34" charset="0"/>
              <a:buChar char="•"/>
            </a:pPr>
            <a:r>
              <a:rPr lang="el-GR" sz="2600" dirty="0" smtClean="0"/>
              <a:t> </a:t>
            </a:r>
            <a:r>
              <a:rPr lang="el-GR" sz="2600" dirty="0" smtClean="0"/>
              <a:t>σοφία και επιθυμίες</a:t>
            </a:r>
            <a:r>
              <a:rPr lang="en-GB" sz="2600" dirty="0" smtClean="0"/>
              <a:t> [</a:t>
            </a:r>
            <a:r>
              <a:rPr lang="el-GR" sz="2600" dirty="0" smtClean="0"/>
              <a:t>πβλ. §51, 65</a:t>
            </a:r>
            <a:r>
              <a:rPr lang="en-GB" sz="2600" dirty="0" smtClean="0"/>
              <a:t>]</a:t>
            </a:r>
            <a:r>
              <a:rPr lang="el-GR" sz="2600" dirty="0" smtClean="0"/>
              <a:t>. Η ταξινόμηση των επιθυμιών από τον Επίκουρο.</a:t>
            </a:r>
          </a:p>
          <a:p>
            <a:r>
              <a:rPr lang="el-GR" sz="2600" dirty="0" smtClean="0"/>
              <a:t>§47-54</a:t>
            </a:r>
            <a:endParaRPr lang="el-GR" sz="2600" dirty="0" smtClean="0"/>
          </a:p>
          <a:p>
            <a:pPr>
              <a:buFont typeface="Arial" pitchFamily="34" charset="0"/>
              <a:buChar char="•"/>
            </a:pPr>
            <a:r>
              <a:rPr lang="el-GR" sz="2600" dirty="0" smtClean="0"/>
              <a:t> αρετές: </a:t>
            </a:r>
            <a:r>
              <a:rPr lang="el-GR" sz="2600" i="1" dirty="0" smtClean="0"/>
              <a:t>τέλη</a:t>
            </a:r>
            <a:r>
              <a:rPr lang="el-GR" sz="2600" dirty="0" smtClean="0"/>
              <a:t> ή μέσα προς επίτευξη της ηδονής; Η περίπτωση της </a:t>
            </a:r>
            <a:r>
              <a:rPr lang="el-GR" sz="2600" dirty="0" smtClean="0"/>
              <a:t>σωφροσύνης </a:t>
            </a:r>
            <a:r>
              <a:rPr lang="el-GR" sz="2600" dirty="0" smtClean="0"/>
              <a:t>[§47-48</a:t>
            </a:r>
            <a:r>
              <a:rPr lang="el-GR" sz="2600" dirty="0" smtClean="0"/>
              <a:t>], της </a:t>
            </a:r>
            <a:r>
              <a:rPr lang="el-GR" sz="2600" dirty="0" smtClean="0"/>
              <a:t>γενναιότητας [§</a:t>
            </a:r>
            <a:r>
              <a:rPr lang="el-GR" sz="2600" dirty="0" smtClean="0"/>
              <a:t>49] και της δικαιοσύνης [§50].</a:t>
            </a:r>
            <a:endParaRPr lang="el-GR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1080120"/>
          </a:xfrm>
        </p:spPr>
        <p:txBody>
          <a:bodyPr>
            <a:normAutofit/>
          </a:bodyPr>
          <a:lstStyle/>
          <a:p>
            <a:r>
              <a:rPr lang="el-GR" sz="2800" i="1" dirty="0" smtClean="0"/>
              <a:t>Υποστήριξη των επιμέρους θέσεων περί επικούρειας ηδονής ως του υψίστου αγαθού από τον </a:t>
            </a:r>
            <a:r>
              <a:rPr lang="el-GR" sz="2800" i="1" dirty="0" smtClean="0"/>
              <a:t>Τορκουάτο.</a:t>
            </a:r>
            <a:endParaRPr lang="en-US" sz="28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8352928" cy="5256584"/>
          </a:xfrm>
        </p:spPr>
        <p:txBody>
          <a:bodyPr>
            <a:normAutofit fontScale="92500"/>
          </a:bodyPr>
          <a:lstStyle/>
          <a:p>
            <a:pPr algn="ctr"/>
            <a:r>
              <a:rPr lang="el-GR" sz="2000" b="1" dirty="0" smtClean="0"/>
              <a:t>Δομή υπο-ενότητας</a:t>
            </a:r>
          </a:p>
          <a:p>
            <a:r>
              <a:rPr lang="el-GR" sz="2600" dirty="0" smtClean="0"/>
              <a:t>§</a:t>
            </a:r>
            <a:r>
              <a:rPr lang="en-GB" sz="2600" dirty="0" smtClean="0"/>
              <a:t>5</a:t>
            </a:r>
            <a:r>
              <a:rPr lang="el-GR" sz="2600" dirty="0" smtClean="0"/>
              <a:t>5</a:t>
            </a:r>
            <a:r>
              <a:rPr lang="en-GB" sz="2600" dirty="0" smtClean="0"/>
              <a:t>-61</a:t>
            </a:r>
            <a:endParaRPr lang="el-GR" sz="2600" dirty="0" smtClean="0"/>
          </a:p>
          <a:p>
            <a:pPr>
              <a:buFont typeface="Arial" pitchFamily="34" charset="0"/>
              <a:buChar char="•"/>
            </a:pPr>
            <a:r>
              <a:rPr lang="el-GR" sz="2600" dirty="0" smtClean="0"/>
              <a:t> Ηδονή και πόνος του σώματος και της ψυχής / του νου. </a:t>
            </a:r>
          </a:p>
          <a:p>
            <a:r>
              <a:rPr lang="el-GR" sz="2600" dirty="0" smtClean="0"/>
              <a:t>§62-64</a:t>
            </a:r>
            <a:endParaRPr lang="el-GR" sz="2600" dirty="0" smtClean="0"/>
          </a:p>
          <a:p>
            <a:pPr>
              <a:buFont typeface="Arial" pitchFamily="34" charset="0"/>
              <a:buChar char="•"/>
            </a:pPr>
            <a:r>
              <a:rPr lang="el-GR" sz="2600" dirty="0" smtClean="0"/>
              <a:t> Χαρακτηριστικά του σοφού ανθρώπου κατά τον Επίκουρο.</a:t>
            </a:r>
          </a:p>
          <a:p>
            <a:pPr>
              <a:buFont typeface="Arial" pitchFamily="34" charset="0"/>
              <a:buChar char="•"/>
            </a:pPr>
            <a:r>
              <a:rPr lang="el-GR" sz="2600" dirty="0" smtClean="0"/>
              <a:t> </a:t>
            </a:r>
            <a:r>
              <a:rPr lang="el-GR" sz="2600" dirty="0" smtClean="0"/>
              <a:t>Η φυσική φιλοσοφία του Επίκουρου. Η σημασία της αισθητηριακής αντίληψης. </a:t>
            </a:r>
          </a:p>
          <a:p>
            <a:r>
              <a:rPr lang="el-GR" sz="2600" dirty="0" smtClean="0"/>
              <a:t>§65-70</a:t>
            </a:r>
            <a:endParaRPr lang="el-GR" sz="2600" dirty="0" smtClean="0"/>
          </a:p>
          <a:p>
            <a:pPr>
              <a:buFont typeface="Arial" pitchFamily="34" charset="0"/>
              <a:buChar char="•"/>
            </a:pPr>
            <a:r>
              <a:rPr lang="el-GR" sz="2600" dirty="0" smtClean="0"/>
              <a:t> </a:t>
            </a:r>
            <a:r>
              <a:rPr lang="el-GR" sz="2600" dirty="0" smtClean="0"/>
              <a:t>Η φιλία και η σχέση της με την ηδονή.</a:t>
            </a:r>
          </a:p>
          <a:p>
            <a:pPr>
              <a:buFont typeface="Arial" pitchFamily="34" charset="0"/>
              <a:buChar char="•"/>
            </a:pPr>
            <a:r>
              <a:rPr lang="el-GR" sz="2600" dirty="0" smtClean="0"/>
              <a:t> </a:t>
            </a:r>
            <a:r>
              <a:rPr lang="el-GR" sz="2600" dirty="0" smtClean="0"/>
              <a:t>Η άποψη μερίδας επικουρείων σχετικά με τη φιλία [§69-70].</a:t>
            </a:r>
          </a:p>
          <a:p>
            <a:r>
              <a:rPr lang="el-GR" sz="2600" dirty="0" smtClean="0"/>
              <a:t>§71-72</a:t>
            </a:r>
            <a:endParaRPr lang="el-GR" sz="2600" dirty="0" smtClean="0"/>
          </a:p>
          <a:p>
            <a:pPr>
              <a:buFont typeface="Arial" pitchFamily="34" charset="0"/>
              <a:buChar char="•"/>
            </a:pPr>
            <a:r>
              <a:rPr lang="el-GR" sz="2600" dirty="0" smtClean="0"/>
              <a:t> Έπαινος στον Επίκουρο. </a:t>
            </a:r>
            <a:endParaRPr lang="el-GR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8107</TotalTime>
  <Words>708</Words>
  <Application>Microsoft Office PowerPoint</Application>
  <PresentationFormat>On-screen Show (4:3)</PresentationFormat>
  <Paragraphs>93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Υποστήριξη των επιμέρους θέσεων περί επικούρειας ηδονής ως του υψίστου αγαθού από τον Τορκουάτο.</vt:lpstr>
      <vt:lpstr>Υποστήριξη των επιμέρους θέσεων περί επικούρειας ηδονής ως του υψίστου αγαθού από τον Τορκουάτο.</vt:lpstr>
      <vt:lpstr>Υποστήριξη των επιμέρους θέσεων περί επικούρειας ηδονής ως του υψίστου αγαθού από τον Τορκουάτο.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Zeit und…</dc:title>
  <dc:creator>Giouli Korobili</dc:creator>
  <cp:lastModifiedBy>Giouli Korobili</cp:lastModifiedBy>
  <cp:revision>134</cp:revision>
  <dcterms:created xsi:type="dcterms:W3CDTF">2024-01-17T18:42:07Z</dcterms:created>
  <dcterms:modified xsi:type="dcterms:W3CDTF">2024-10-16T10:00:48Z</dcterms:modified>
</cp:coreProperties>
</file>